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770" r:id="rId2"/>
  </p:sldMasterIdLst>
  <p:notesMasterIdLst>
    <p:notesMasterId r:id="rId42"/>
  </p:notesMasterIdLst>
  <p:handoutMasterIdLst>
    <p:handoutMasterId r:id="rId43"/>
  </p:handoutMasterIdLst>
  <p:sldIdLst>
    <p:sldId id="824" r:id="rId3"/>
    <p:sldId id="338" r:id="rId4"/>
    <p:sldId id="749" r:id="rId5"/>
    <p:sldId id="825" r:id="rId6"/>
    <p:sldId id="762" r:id="rId7"/>
    <p:sldId id="827" r:id="rId8"/>
    <p:sldId id="764" r:id="rId9"/>
    <p:sldId id="826" r:id="rId10"/>
    <p:sldId id="829" r:id="rId11"/>
    <p:sldId id="768" r:id="rId12"/>
    <p:sldId id="828" r:id="rId13"/>
    <p:sldId id="830" r:id="rId14"/>
    <p:sldId id="831" r:id="rId15"/>
    <p:sldId id="832" r:id="rId16"/>
    <p:sldId id="833" r:id="rId17"/>
    <p:sldId id="843" r:id="rId18"/>
    <p:sldId id="834" r:id="rId19"/>
    <p:sldId id="765" r:id="rId20"/>
    <p:sldId id="836" r:id="rId21"/>
    <p:sldId id="837" r:id="rId22"/>
    <p:sldId id="838" r:id="rId23"/>
    <p:sldId id="839" r:id="rId24"/>
    <p:sldId id="840" r:id="rId25"/>
    <p:sldId id="835" r:id="rId26"/>
    <p:sldId id="845" r:id="rId27"/>
    <p:sldId id="844" r:id="rId28"/>
    <p:sldId id="842" r:id="rId29"/>
    <p:sldId id="846" r:id="rId30"/>
    <p:sldId id="841" r:id="rId31"/>
    <p:sldId id="847" r:id="rId32"/>
    <p:sldId id="849" r:id="rId33"/>
    <p:sldId id="850" r:id="rId34"/>
    <p:sldId id="855" r:id="rId35"/>
    <p:sldId id="851" r:id="rId36"/>
    <p:sldId id="852" r:id="rId37"/>
    <p:sldId id="853" r:id="rId38"/>
    <p:sldId id="856" r:id="rId39"/>
    <p:sldId id="854" r:id="rId40"/>
    <p:sldId id="759" r:id="rId41"/>
  </p:sldIdLst>
  <p:sldSz cx="19799300" cy="11160125"/>
  <p:notesSz cx="6858000" cy="9144000"/>
  <p:embeddedFontLst>
    <p:embeddedFont>
      <p:font typeface="Tinkoff Sans" panose="02000506050000020004" pitchFamily="2" charset="0"/>
      <p:regular r:id="rId44"/>
      <p:bold r:id="rId45"/>
    </p:embeddedFont>
    <p:embeddedFont>
      <p:font typeface="TINKOFFSANS-MEDIUM" panose="02000806050000020004" pitchFamily="2" charset="0"/>
      <p:regular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EFAFB233-063F-42B5-8137-9DF3F51BA10A}">
      <p15:sldGuideLst xmlns:p15="http://schemas.microsoft.com/office/powerpoint/2012/main">
        <p15:guide id="1" orient="horz" pos="6531" userDrawn="1">
          <p15:clr>
            <a:srgbClr val="A4A3A4"/>
          </p15:clr>
        </p15:guide>
        <p15:guide id="3" pos="11974" userDrawn="1">
          <p15:clr>
            <a:srgbClr val="A4A3A4"/>
          </p15:clr>
        </p15:guide>
        <p15:guide id="4" orient="horz" pos="499" userDrawn="1">
          <p15:clr>
            <a:srgbClr val="A4A3A4"/>
          </p15:clr>
        </p15:guide>
        <p15:guide id="5" pos="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3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D2C"/>
    <a:srgbClr val="F6F6F6"/>
    <a:srgbClr val="9CC2FC"/>
    <a:srgbClr val="E5ECFF"/>
    <a:srgbClr val="000000"/>
    <a:srgbClr val="458BF9"/>
    <a:srgbClr val="F5F5F8"/>
    <a:srgbClr val="F6F5FA"/>
    <a:srgbClr val="F5F5F9"/>
    <a:srgbClr val="EE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39"/>
    <p:restoredTop sz="82557"/>
  </p:normalViewPr>
  <p:slideViewPr>
    <p:cSldViewPr snapToGrid="0" snapToObjects="1" showGuides="1">
      <p:cViewPr varScale="1">
        <p:scale>
          <a:sx n="65" d="100"/>
          <a:sy n="65" d="100"/>
        </p:scale>
        <p:origin x="824" y="240"/>
      </p:cViewPr>
      <p:guideLst>
        <p:guide orient="horz" pos="6531"/>
        <p:guide pos="11974"/>
        <p:guide orient="horz" pos="499"/>
        <p:guide pos="498"/>
      </p:guideLst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27.02.2024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1994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5128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728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85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2328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8762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9389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013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5176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1511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9093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9257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9348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1088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3106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40391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5547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2510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8423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25424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8355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3631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29524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77636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38495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46088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71458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1998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86444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59151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58767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29804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закрывающий презентацию</a:t>
            </a:r>
          </a:p>
        </p:txBody>
      </p:sp>
    </p:spTree>
    <p:extLst>
      <p:ext uri="{BB962C8B-B14F-4D97-AF65-F5344CB8AC3E}">
        <p14:creationId xmlns:p14="http://schemas.microsoft.com/office/powerpoint/2010/main" val="4283546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1425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4380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207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452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627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770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90E8EC8D-66AD-A241-88ED-5164564FE6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EF1114-588D-0740-B698-F91E603EBD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30262B-FFBD-BF4D-A43E-A0F8259A11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9B2E7AA-849A-E34D-8791-28A301606B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71BEB7-5DCC-3A43-8494-4B8F7CF528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ADA11E5-3297-6046-9844-72A53612B4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CAC3412-B14E-4C4F-A3B7-653F325B834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D277F24-5BF5-584A-8FBF-B4B001485FB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C40B608-6E75-484B-B148-2FB3B51DA3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27CAF6D-6A51-AD48-A501-32155C28BC5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DF19FF3-B547-2E4B-9861-B8631C7494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D502D5D4-EEA2-B94D-91E4-47CC7931F9B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6169F370-162C-A947-9B84-93AAC7478E0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8DA1E79-32FF-1E4E-88BB-DE80DEAD69A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6E5FC86-62CA-4F05-ABF3-D66D909FE2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368536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64AF3A9-9B58-9C48-87A8-53AFE6F7A7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 baseline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AEB614C-EE93-8A46-88A5-BDC8F49EFF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 baseline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2A8DAA5-4F53-FB46-8C7B-8F06D20EBA1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CE7212E1-F23E-EB46-A58B-8CF799AF66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F98A81A-C286-1A45-9299-AC19B44E7B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7F16BE7-3B97-B93A-CA78-E5681895192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069849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2C95160-7415-7E4F-AD50-BE626CDC77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5884C6-7D75-CE49-8524-ACF591EB355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 baseline="0"/>
            </a:lvl1pPr>
          </a:lstStyle>
          <a:p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5FDA6A6-DD92-4947-9DCB-DDE2D087F4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F9198ED7-B28F-8895-25F7-FEA9DCAACE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061890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C2E6E9-4F9F-724D-B58F-6DBCDB0517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63536" cy="558006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C25A6AF-8946-E540-BBDA-71A5D235BB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580062"/>
            <a:ext cx="6063536" cy="558006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0665D25-2416-634F-BF30-0C541B6D828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31768" y="2790031"/>
            <a:ext cx="6063536" cy="5580063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3313781-9E14-B578-3A18-DA762DA79D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873722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ABBF18-A946-0D40-A4B8-05B88E920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56FA3A8-7FDC-754C-9C4F-E464C85EE6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4875" y="0"/>
            <a:ext cx="4954775" cy="5559145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3C7287F-0D73-5E4B-A1A6-DF84B54149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4875" y="5580062"/>
            <a:ext cx="4944875" cy="5580063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C539615-69D5-1941-A2C0-CAD4FBEC6B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9552" y="-10478"/>
            <a:ext cx="4925074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7005F7B-129C-6D41-B1A8-226865B425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854425" y="5590541"/>
            <a:ext cx="4944875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EE75BA6-BDDF-3B6A-D0BB-DC197A1F11D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546630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238D11-DA61-CA45-A8AB-EEA84F51F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40C96AEB-899E-2149-9AD8-D61D3D3F69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7C64367-07EC-A34B-B5EB-DDAEBC3C80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45AA779-7B39-244F-9A3D-4126092AC0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35189F9-A39A-0246-AC82-A1FE68AF69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95B45E45-0D6D-3B2F-5B5B-38D2FB384C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41290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3BFFAB-1F8F-7F4A-AAFE-51981757CE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5442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102422-DEB2-0041-93C7-CE34521885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4BF85C2-6153-DA46-82AB-C8D9534CA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ABBF18-A946-0D40-A4B8-05B88E920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92DD1B0-0DE8-E7A3-EECD-FE804A818B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948374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AC9E9CA-AF5F-AC4C-8A02-A83603E630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93E6019-46D0-EF47-9F99-2702914D2D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C92294-C3F6-1549-A955-211E852A0C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5619" y="700607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F21CAFB-F5E8-6C40-8F68-0CA6859F3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95BE985-D36A-8D48-BCE9-679E5ADB7A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2FCCE0C-1ECF-6B48-B143-A9F826DA9A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40771EF-B76D-8342-AB5A-DC29C0F638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FB1D53-B2CC-454C-AA88-3C74DE5044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13ACA1E-8801-599B-15AE-A499F96A650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464284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5">
            <a:extLst>
              <a:ext uri="{FF2B5EF4-FFF2-40B4-BE49-F238E27FC236}">
                <a16:creationId xmlns:a16="http://schemas.microsoft.com/office/drawing/2014/main" id="{B2C13651-B4AE-4FD9-802A-17C73BA1DED7}"/>
              </a:ext>
            </a:extLst>
          </p:cNvPr>
          <p:cNvGrpSpPr/>
          <p:nvPr userDrawn="1"/>
        </p:nvGrpSpPr>
        <p:grpSpPr>
          <a:xfrm>
            <a:off x="15320702" y="2415128"/>
            <a:ext cx="3577405" cy="7065487"/>
            <a:chOff x="2438381" y="1835148"/>
            <a:chExt cx="1617310" cy="3187699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7A92DDD4-54E7-4BEC-B357-EA57AF8BBDEC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2717B05E-B7AF-4EA9-B4F0-76B720E4C13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D46517E-FF49-4F92-BDC8-22768AC24FFB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5C7AA583-A1EA-44F8-B644-5D80674B9F3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CC35FC3-0033-421D-B393-0B5686F926C6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55143E8C-9415-45BD-A18B-81F3CDF8DB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26" name="Graphic 5">
            <a:extLst>
              <a:ext uri="{FF2B5EF4-FFF2-40B4-BE49-F238E27FC236}">
                <a16:creationId xmlns:a16="http://schemas.microsoft.com/office/drawing/2014/main" id="{0E54AB0B-1EDE-4D48-B872-1DD4BDAF1738}"/>
              </a:ext>
            </a:extLst>
          </p:cNvPr>
          <p:cNvGrpSpPr/>
          <p:nvPr userDrawn="1"/>
        </p:nvGrpSpPr>
        <p:grpSpPr>
          <a:xfrm>
            <a:off x="11275558" y="1679518"/>
            <a:ext cx="3577405" cy="7065487"/>
            <a:chOff x="2438381" y="1835148"/>
            <a:chExt cx="1617310" cy="3187699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EDFA11EE-648D-4061-A7B1-B84328E1A8F9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4F5B20FD-8EB8-4067-B901-1FE645CFB87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90CDF70-F16A-4C3A-BFE6-21966BC70B01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B4B08416-8A5C-4CE6-9EFA-85E4C17BB6C4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E7AF93F0-545D-40CA-B600-8F8082C6A8E6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150FB57D-F036-4C90-B65D-639DE61FA3A2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EAE89B8-4B6E-46A0-A9A2-D69A68E928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99140" y="2629832"/>
            <a:ext cx="3024059" cy="663691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536B2F-2B4C-419D-B9DC-68822A0C7DF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553998" y="1894222"/>
            <a:ext cx="3024059" cy="663691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97790A6-0F13-74EF-DF8F-F194A89A0A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4173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1E5EEE4-4F9D-4302-82C7-7E762E3DE2B0}"/>
              </a:ext>
            </a:extLst>
          </p:cNvPr>
          <p:cNvGrpSpPr/>
          <p:nvPr userDrawn="1"/>
        </p:nvGrpSpPr>
        <p:grpSpPr>
          <a:xfrm>
            <a:off x="10135352" y="2339839"/>
            <a:ext cx="7401341" cy="4558908"/>
            <a:chOff x="4902604" y="891789"/>
            <a:chExt cx="5245287" cy="3224206"/>
          </a:xfrm>
        </p:grpSpPr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909A02D5-2BC9-4C81-A726-84E951867C07}"/>
                </a:ext>
              </a:extLst>
            </p:cNvPr>
            <p:cNvSpPr/>
            <p:nvPr/>
          </p:nvSpPr>
          <p:spPr>
            <a:xfrm>
              <a:off x="5285507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33E47C88-4E6D-4701-8491-D979BC485B47}"/>
                </a:ext>
              </a:extLst>
            </p:cNvPr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99910D3A-7951-4B24-8201-B50AA29C51F4}"/>
                </a:ext>
              </a:extLst>
            </p:cNvPr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CED1E35-7A37-4ECA-B9DA-ACF2608547BC}"/>
                </a:ext>
              </a:extLst>
            </p:cNvPr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03559315-1572-46E6-A2E7-BF25A8E4C711}"/>
                </a:ext>
              </a:extLst>
            </p:cNvPr>
            <p:cNvSpPr/>
            <p:nvPr/>
          </p:nvSpPr>
          <p:spPr>
            <a:xfrm>
              <a:off x="7130140" y="3943980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81038A91-13B8-4BE1-99D7-4D622EFC5B40}"/>
                </a:ext>
              </a:extLst>
            </p:cNvPr>
            <p:cNvSpPr/>
            <p:nvPr/>
          </p:nvSpPr>
          <p:spPr>
            <a:xfrm>
              <a:off x="7126790" y="3943980"/>
              <a:ext cx="782557" cy="53185"/>
            </a:xfrm>
            <a:custGeom>
              <a:avLst/>
              <a:gdLst>
                <a:gd name="connsiteX0" fmla="*/ 725122 w 782557"/>
                <a:gd name="connsiteY0" fmla="*/ 53186 h 53185"/>
                <a:gd name="connsiteX1" fmla="*/ 57435 w 782557"/>
                <a:gd name="connsiteY1" fmla="*/ 53186 h 53185"/>
                <a:gd name="connsiteX2" fmla="*/ 0 w 782557"/>
                <a:gd name="connsiteY2" fmla="*/ 0 h 53185"/>
                <a:gd name="connsiteX3" fmla="*/ 3350 w 782557"/>
                <a:gd name="connsiteY3" fmla="*/ 0 h 53185"/>
                <a:gd name="connsiteX4" fmla="*/ 57435 w 782557"/>
                <a:gd name="connsiteY4" fmla="*/ 47915 h 53185"/>
                <a:gd name="connsiteX5" fmla="*/ 725122 w 782557"/>
                <a:gd name="connsiteY5" fmla="*/ 47915 h 53185"/>
                <a:gd name="connsiteX6" fmla="*/ 778728 w 782557"/>
                <a:gd name="connsiteY6" fmla="*/ 0 h 53185"/>
                <a:gd name="connsiteX7" fmla="*/ 782557 w 782557"/>
                <a:gd name="connsiteY7" fmla="*/ 0 h 53185"/>
                <a:gd name="connsiteX8" fmla="*/ 725122 w 782557"/>
                <a:gd name="connsiteY8" fmla="*/ 53186 h 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2557" h="53185">
                  <a:moveTo>
                    <a:pt x="725122" y="53186"/>
                  </a:moveTo>
                  <a:lnTo>
                    <a:pt x="57435" y="53186"/>
                  </a:lnTo>
                  <a:cubicBezTo>
                    <a:pt x="27325" y="53272"/>
                    <a:pt x="2259" y="30062"/>
                    <a:pt x="0" y="0"/>
                  </a:cubicBezTo>
                  <a:lnTo>
                    <a:pt x="3350" y="0"/>
                  </a:lnTo>
                  <a:cubicBezTo>
                    <a:pt x="6524" y="27446"/>
                    <a:pt x="29838" y="48097"/>
                    <a:pt x="57435" y="47915"/>
                  </a:cubicBezTo>
                  <a:lnTo>
                    <a:pt x="725122" y="47915"/>
                  </a:lnTo>
                  <a:cubicBezTo>
                    <a:pt x="752624" y="48073"/>
                    <a:pt x="775780" y="27374"/>
                    <a:pt x="778728" y="0"/>
                  </a:cubicBezTo>
                  <a:lnTo>
                    <a:pt x="782557" y="0"/>
                  </a:lnTo>
                  <a:cubicBezTo>
                    <a:pt x="780078" y="29952"/>
                    <a:pt x="755141" y="53042"/>
                    <a:pt x="725122" y="53186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7729E0F5-3619-4E9C-9891-E8A8E6972A06}"/>
                </a:ext>
              </a:extLst>
            </p:cNvPr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479547A-E04A-43B6-B8EC-A27A09B0EA55}"/>
              </a:ext>
            </a:extLst>
          </p:cNvPr>
          <p:cNvGrpSpPr/>
          <p:nvPr userDrawn="1"/>
        </p:nvGrpSpPr>
        <p:grpSpPr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EA51F6A6-9389-483F-9CFF-AD6A2A20A5E3}"/>
                </a:ext>
              </a:extLst>
            </p:cNvPr>
            <p:cNvSpPr/>
            <p:nvPr/>
          </p:nvSpPr>
          <p:spPr>
            <a:xfrm>
              <a:off x="5285507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6468BF61-CD69-4AA2-BF9B-AD030BFA932D}"/>
                </a:ext>
              </a:extLst>
            </p:cNvPr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F89ABB3D-6CCF-41B5-B5E2-5DCA4D68E0CE}"/>
                </a:ext>
              </a:extLst>
            </p:cNvPr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DEDD849B-189E-4DC1-A347-9714F317A97D}"/>
                </a:ext>
              </a:extLst>
            </p:cNvPr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842D1D98-0729-40ED-8A2A-C9C76CAA1B0E}"/>
                </a:ext>
              </a:extLst>
            </p:cNvPr>
            <p:cNvSpPr/>
            <p:nvPr/>
          </p:nvSpPr>
          <p:spPr>
            <a:xfrm>
              <a:off x="7130140" y="3943980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CEAE1BE4-8705-46CA-BA4E-69E33D560220}"/>
                </a:ext>
              </a:extLst>
            </p:cNvPr>
            <p:cNvSpPr/>
            <p:nvPr/>
          </p:nvSpPr>
          <p:spPr>
            <a:xfrm>
              <a:off x="7126790" y="3943980"/>
              <a:ext cx="782557" cy="53185"/>
            </a:xfrm>
            <a:custGeom>
              <a:avLst/>
              <a:gdLst>
                <a:gd name="connsiteX0" fmla="*/ 725122 w 782557"/>
                <a:gd name="connsiteY0" fmla="*/ 53186 h 53185"/>
                <a:gd name="connsiteX1" fmla="*/ 57435 w 782557"/>
                <a:gd name="connsiteY1" fmla="*/ 53186 h 53185"/>
                <a:gd name="connsiteX2" fmla="*/ 0 w 782557"/>
                <a:gd name="connsiteY2" fmla="*/ 0 h 53185"/>
                <a:gd name="connsiteX3" fmla="*/ 3350 w 782557"/>
                <a:gd name="connsiteY3" fmla="*/ 0 h 53185"/>
                <a:gd name="connsiteX4" fmla="*/ 57435 w 782557"/>
                <a:gd name="connsiteY4" fmla="*/ 47915 h 53185"/>
                <a:gd name="connsiteX5" fmla="*/ 725122 w 782557"/>
                <a:gd name="connsiteY5" fmla="*/ 47915 h 53185"/>
                <a:gd name="connsiteX6" fmla="*/ 778728 w 782557"/>
                <a:gd name="connsiteY6" fmla="*/ 0 h 53185"/>
                <a:gd name="connsiteX7" fmla="*/ 782557 w 782557"/>
                <a:gd name="connsiteY7" fmla="*/ 0 h 53185"/>
                <a:gd name="connsiteX8" fmla="*/ 725122 w 782557"/>
                <a:gd name="connsiteY8" fmla="*/ 53186 h 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2557" h="53185">
                  <a:moveTo>
                    <a:pt x="725122" y="53186"/>
                  </a:moveTo>
                  <a:lnTo>
                    <a:pt x="57435" y="53186"/>
                  </a:lnTo>
                  <a:cubicBezTo>
                    <a:pt x="27325" y="53272"/>
                    <a:pt x="2259" y="30062"/>
                    <a:pt x="0" y="0"/>
                  </a:cubicBezTo>
                  <a:lnTo>
                    <a:pt x="3350" y="0"/>
                  </a:lnTo>
                  <a:cubicBezTo>
                    <a:pt x="6524" y="27446"/>
                    <a:pt x="29838" y="48097"/>
                    <a:pt x="57435" y="47915"/>
                  </a:cubicBezTo>
                  <a:lnTo>
                    <a:pt x="725122" y="47915"/>
                  </a:lnTo>
                  <a:cubicBezTo>
                    <a:pt x="752624" y="48073"/>
                    <a:pt x="775780" y="27374"/>
                    <a:pt x="778728" y="0"/>
                  </a:cubicBezTo>
                  <a:lnTo>
                    <a:pt x="782557" y="0"/>
                  </a:lnTo>
                  <a:cubicBezTo>
                    <a:pt x="780078" y="29952"/>
                    <a:pt x="755141" y="53042"/>
                    <a:pt x="725122" y="53186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2FFBE3D9-F61E-4E6E-8E26-B014A5C93667}"/>
                </a:ext>
              </a:extLst>
            </p:cNvPr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E1A3AD0-9C18-4C54-8A64-0E5C0C183B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aseline="0">
                <a:noFill/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32D386A-00F2-4B16-8FCB-D7EBAD138F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821528" y="2605424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aseline="0">
                <a:noFill/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0EB64DA-B29C-BF9A-4E73-490D67FF07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5980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10992981-7CEF-6546-B96B-47C44C08E99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DB028BD-AAB7-47FF-8EEF-B9B0614A7C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19234" y="5580067"/>
            <a:ext cx="3031989" cy="6654318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5958BC4-0D1F-45B1-B6C7-C2EEBB525B9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479094" y="2253333"/>
            <a:ext cx="3031989" cy="6654318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8055E575-5B27-4CF8-ACDD-6D37B23945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438954" y="-1073404"/>
            <a:ext cx="3031989" cy="6654318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9C2F61A-035A-2F27-D07D-27C75B01F7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005618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08A47B-11C1-4BA8-A423-C4B42B47D5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8711" y="1578933"/>
            <a:ext cx="3646639" cy="8003297"/>
          </a:xfrm>
          <a:custGeom>
            <a:avLst/>
            <a:gdLst>
              <a:gd name="connsiteX0" fmla="*/ 233747 w 2245525"/>
              <a:gd name="connsiteY0" fmla="*/ 1 h 4918100"/>
              <a:gd name="connsiteX1" fmla="*/ 439911 w 2245525"/>
              <a:gd name="connsiteY1" fmla="*/ 1 h 4918100"/>
              <a:gd name="connsiteX2" fmla="*/ 482930 w 2245525"/>
              <a:gd name="connsiteY2" fmla="*/ 43127 h 4918100"/>
              <a:gd name="connsiteX3" fmla="*/ 482920 w 2245525"/>
              <a:gd name="connsiteY3" fmla="*/ 44075 h 4918100"/>
              <a:gd name="connsiteX4" fmla="*/ 619116 w 2245525"/>
              <a:gd name="connsiteY4" fmla="*/ 179576 h 4918100"/>
              <a:gd name="connsiteX5" fmla="*/ 1632018 w 2245525"/>
              <a:gd name="connsiteY5" fmla="*/ 179576 h 4918100"/>
              <a:gd name="connsiteX6" fmla="*/ 1767592 w 2245525"/>
              <a:gd name="connsiteY6" fmla="*/ 44075 h 4918100"/>
              <a:gd name="connsiteX7" fmla="*/ 1810601 w 2245525"/>
              <a:gd name="connsiteY7" fmla="*/ 783 h 4918100"/>
              <a:gd name="connsiteX8" fmla="*/ 2013181 w 2245525"/>
              <a:gd name="connsiteY8" fmla="*/ 783 h 4918100"/>
              <a:gd name="connsiteX9" fmla="*/ 2245525 w 2245525"/>
              <a:gd name="connsiteY9" fmla="*/ 233653 h 4918100"/>
              <a:gd name="connsiteX10" fmla="*/ 2245525 w 2245525"/>
              <a:gd name="connsiteY10" fmla="*/ 4683666 h 4918100"/>
              <a:gd name="connsiteX11" fmla="*/ 2011778 w 2245525"/>
              <a:gd name="connsiteY11" fmla="*/ 4918100 h 4918100"/>
              <a:gd name="connsiteX12" fmla="*/ 232967 w 2245525"/>
              <a:gd name="connsiteY12" fmla="*/ 4918100 h 4918100"/>
              <a:gd name="connsiteX13" fmla="*/ 0 w 2245525"/>
              <a:gd name="connsiteY13" fmla="*/ 4683666 h 4918100"/>
              <a:gd name="connsiteX14" fmla="*/ 0 w 2245525"/>
              <a:gd name="connsiteY14" fmla="*/ 233653 h 4918100"/>
              <a:gd name="connsiteX15" fmla="*/ 233747 w 2245525"/>
              <a:gd name="connsiteY15" fmla="*/ 1 h 491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45525" h="4918100">
                <a:moveTo>
                  <a:pt x="233747" y="1"/>
                </a:moveTo>
                <a:lnTo>
                  <a:pt x="439911" y="1"/>
                </a:lnTo>
                <a:cubicBezTo>
                  <a:pt x="463664" y="-4"/>
                  <a:pt x="482925" y="19303"/>
                  <a:pt x="482930" y="43127"/>
                </a:cubicBezTo>
                <a:cubicBezTo>
                  <a:pt x="482930" y="43443"/>
                  <a:pt x="482927" y="43758"/>
                  <a:pt x="482920" y="44075"/>
                </a:cubicBezTo>
                <a:cubicBezTo>
                  <a:pt x="483349" y="119158"/>
                  <a:pt x="544251" y="179751"/>
                  <a:pt x="619116" y="179576"/>
                </a:cubicBezTo>
                <a:lnTo>
                  <a:pt x="1632018" y="179576"/>
                </a:lnTo>
                <a:cubicBezTo>
                  <a:pt x="1706640" y="179407"/>
                  <a:pt x="1767163" y="118915"/>
                  <a:pt x="1767592" y="44075"/>
                </a:cubicBezTo>
                <a:cubicBezTo>
                  <a:pt x="1767592" y="20226"/>
                  <a:pt x="1786822" y="868"/>
                  <a:pt x="1810601" y="783"/>
                </a:cubicBezTo>
                <a:lnTo>
                  <a:pt x="2013181" y="783"/>
                </a:lnTo>
                <a:cubicBezTo>
                  <a:pt x="2141122" y="1550"/>
                  <a:pt x="2244674" y="105337"/>
                  <a:pt x="2245525" y="233653"/>
                </a:cubicBezTo>
                <a:lnTo>
                  <a:pt x="2245525" y="4683666"/>
                </a:lnTo>
                <a:cubicBezTo>
                  <a:pt x="2245525" y="4813140"/>
                  <a:pt x="2140872" y="4918100"/>
                  <a:pt x="2011778" y="4918100"/>
                </a:cubicBezTo>
                <a:lnTo>
                  <a:pt x="232967" y="4918100"/>
                </a:lnTo>
                <a:cubicBezTo>
                  <a:pt x="104177" y="4917668"/>
                  <a:pt x="0" y="4812834"/>
                  <a:pt x="0" y="4683666"/>
                </a:cubicBezTo>
                <a:lnTo>
                  <a:pt x="0" y="233653"/>
                </a:lnTo>
                <a:cubicBezTo>
                  <a:pt x="429" y="104485"/>
                  <a:pt x="104955" y="1"/>
                  <a:pt x="233747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B656D1B0-8839-5CF8-7237-94B35724819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935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167722-83A1-449D-8896-DE10277C2D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9E33D31-C1E9-CD6F-496E-469378EDF7B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092422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DC63EE5-58DC-1F60-4B8D-9AA757219A2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625580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72"/>
            </a:lvl1pPr>
            <a:lvl2pPr marL="914219" indent="-171416">
              <a:buFontTx/>
              <a:defRPr sz="1772"/>
            </a:lvl2pPr>
            <a:lvl3pPr marL="1688192" indent="-202584">
              <a:buFontTx/>
              <a:defRPr sz="1772"/>
            </a:lvl3pPr>
            <a:lvl4pPr marL="2458939" indent="-230524">
              <a:buFontTx/>
              <a:defRPr sz="1772"/>
            </a:lvl4pPr>
            <a:lvl5pPr marL="3201744" indent="-230524">
              <a:buFontTx/>
              <a:defRPr sz="1772"/>
            </a:lvl5pPr>
          </a:lstStyle>
          <a:p>
            <a:r>
              <a:t>Разнообразный и богатый опыт рамки  и место обучения кадров позволяет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выполнить важные задания по разработке</a:t>
            </a:r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и место обучения кадров позволяет</a:t>
            </a:r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557D1B9-4244-912E-0ABA-A5E2815994A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2091918"/>
      </p:ext>
    </p:extLst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5E55C7B-9DB4-1FFD-89DD-4554FF4928D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370696"/>
      </p:ext>
    </p:extLst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Пользовательский макет">
    <p:bg>
      <p:bgPr>
        <a:solidFill>
          <a:srgbClr val="FFFFFF">
            <a:alpha val="7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30CEB8D8-04F7-59B7-0780-2CF9DABB6F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32884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08C0D1A-6539-F5CA-344C-E6160C8890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99802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rgbClr val="F6F5FA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ABE87400-7D7E-744E-A9DB-CBD22D13F6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35E3CBC2-D828-E948-AF9D-621DC1583FC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6" y="-2"/>
            <a:ext cx="12255499" cy="10329532"/>
          </a:xfrm>
          <a:prstGeom prst="round1Rect">
            <a:avLst>
              <a:gd name="adj" fmla="val 16115"/>
            </a:avLst>
          </a:prstGeom>
          <a:solidFill>
            <a:srgbClr val="F5F5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329530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AB479E86-FC11-7F48-8579-3CB345700D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rgbClr val="F6F5FA"/>
          </a:solidFill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E9AFAA-76EB-1DA7-6EA2-B5D99D1958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927" y="446254"/>
            <a:ext cx="5857983" cy="1821209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729836" y="10027798"/>
            <a:ext cx="3092077" cy="425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116"/>
            </a:lvl1pPr>
          </a:lstStyle>
          <a:p>
            <a:pPr lvl="0"/>
            <a:r>
              <a:rPr lang="ru-RU" dirty="0"/>
              <a:t>06 . 12 . 2020 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003" y="10029092"/>
            <a:ext cx="3065519" cy="421746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2756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54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6795" y="6298655"/>
            <a:ext cx="11134605" cy="686421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794" y="4642973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227812-F548-E9EA-D541-780A40473B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927" y="446254"/>
            <a:ext cx="5857983" cy="182120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22E552-8612-7876-050C-E136D96F6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56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EE4360A-0911-F543-9F4D-4B173153B6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8763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C413C59E-C61B-0649-91A4-FEA7A7487C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rgbClr val="F5F5F8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Номер слайда">
            <a:extLst>
              <a:ext uri="{FF2B5EF4-FFF2-40B4-BE49-F238E27FC236}">
                <a16:creationId xmlns:a16="http://schemas.microsoft.com/office/drawing/2014/main" id="{EBE5891B-C7E3-CC44-AC91-C96D26610B1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B65C481F-E8CA-3ECD-3453-5EB624069967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8E7ED41F-70E0-36A8-E72A-1302D3BA89B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D0518F-0AD1-A47E-7E96-68D9EAD88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70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2C0D006E-0A6E-3D2A-C6DE-DA36586C32BF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5D7021-7DA7-B786-9C29-64FD78DBE5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55885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2448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5" y="404315"/>
            <a:ext cx="3833873" cy="923442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40FA90F-DE6C-9261-0015-95EA592878B5}"/>
              </a:ext>
            </a:extLst>
          </p:cNvPr>
          <p:cNvCxnSpPr/>
          <p:nvPr userDrawn="1"/>
        </p:nvCxnSpPr>
        <p:spPr>
          <a:xfrm>
            <a:off x="4336472" y="525342"/>
            <a:ext cx="0" cy="681389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5427BC-FF3E-4971-3455-4AD64519A4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08538" y="519499"/>
            <a:ext cx="3406775" cy="69296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6922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390C7A8-CC92-BCD7-41CC-6B4A3773CAD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374116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E6F39FC-2939-B6FC-5A41-54D0CC824EB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D9475933-2594-4AEB-86E0-731D1D9BF899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685658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FD1F63-EE09-18B7-1F6B-E87CE498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12816"/>
          <a:stretch/>
        </p:blipFill>
        <p:spPr>
          <a:xfrm>
            <a:off x="0" y="-1"/>
            <a:ext cx="19823463" cy="111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3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B9F50A-DAE2-5E7B-966D-D8513C904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0" y="-25400"/>
            <a:ext cx="19856998" cy="112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99" userDrawn="1">
          <p15:clr>
            <a:srgbClr val="FBAE40"/>
          </p15:clr>
        </p15:guide>
        <p15:guide id="2" pos="498" userDrawn="1">
          <p15:clr>
            <a:srgbClr val="FBAE40"/>
          </p15:clr>
        </p15:guide>
        <p15:guide id="3" orient="horz" pos="6531" userDrawn="1">
          <p15:clr>
            <a:srgbClr val="FBAE40"/>
          </p15:clr>
        </p15:guide>
        <p15:guide id="4" pos="1197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4B22B15-9CD3-0A0E-6673-06A97918B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454740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61508E74-5920-7D13-FD3E-92B1E6FD03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4FDE79B8-9731-DEED-A3AA-7618A753632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086246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F900DCD-3DB9-C21F-8EE7-2A4B133EF24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3301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DF84A1A-3892-BEBC-E3CB-B413F84BF63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870874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0"/>
            <a:ext cx="9287822" cy="10458916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9059ADDE-EB1D-5FB1-1DB0-8992C3CB578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133630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85E07B2-C0E4-7A4B-23C2-A00ED9EBC14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140055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EB46C4C-1034-10A7-9D85-BA384285E25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3303944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075107F-80DE-B50D-C61F-B6BD51331F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153556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6EB488C-C959-31E5-22D5-64CE6C93BD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16404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7CECC76-94C9-30F4-A0F6-8F4201CD711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763698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10518"/>
            <a:ext cx="9287822" cy="10374553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38F5AD3-F762-7697-4634-D1BE6EAC44E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1586322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E37AE35-2B96-3BF8-42DE-2E13E8395D8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6841341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2AA2099-DA1E-9EB9-91DB-61067B0895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2912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25224B3-64D2-1FEC-BB71-D01B792FDD01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7878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BA5558A-0666-18A3-EF33-1A6C09B5909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24244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053E2B9-1CCF-6809-C242-36EFC3A649BB}"/>
              </a:ext>
            </a:extLst>
          </p:cNvPr>
          <p:cNvSpPr/>
          <p:nvPr userDrawn="1"/>
        </p:nvSpPr>
        <p:spPr>
          <a:xfrm rot="16200000">
            <a:off x="7564506" y="-7560429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CC5E752-3843-3DD6-D2DD-4DF0DC74B82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937817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4EFF97C-6D75-23ED-1100-4D8684C8DAC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253075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C0633E-7D02-9BD0-5B06-156B9D81D7A7}"/>
              </a:ext>
            </a:extLst>
          </p:cNvPr>
          <p:cNvSpPr/>
          <p:nvPr userDrawn="1"/>
        </p:nvSpPr>
        <p:spPr>
          <a:xfrm rot="16200000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EABD73B1-24B1-3C2A-525E-DCF475E83AA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09085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4F8A834-7011-3847-9AC6-4150C20CA8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0605513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Пользовательский макет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3C7CE2D7-ABAD-8D48-87F3-B6E8D57A841B}"/>
              </a:ext>
            </a:extLst>
          </p:cNvPr>
          <p:cNvSpPr/>
          <p:nvPr userDrawn="1"/>
        </p:nvSpPr>
        <p:spPr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F6A4A9BF-DEC5-804C-B49D-6F18D8AA4A1F}"/>
              </a:ext>
            </a:extLst>
          </p:cNvPr>
          <p:cNvSpPr/>
          <p:nvPr userDrawn="1"/>
        </p:nvSpPr>
        <p:spPr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1DF90657-6E21-B243-8280-B075A2FED09C}"/>
              </a:ext>
            </a:extLst>
          </p:cNvPr>
          <p:cNvSpPr/>
          <p:nvPr userDrawn="1"/>
        </p:nvSpPr>
        <p:spPr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9C8868F0-0F16-D14D-B61E-C819342C3130}"/>
              </a:ext>
            </a:extLst>
          </p:cNvPr>
          <p:cNvSpPr/>
          <p:nvPr userDrawn="1"/>
        </p:nvSpPr>
        <p:spPr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DBFC1C98-8258-3440-B2EE-00131849DD43}"/>
              </a:ext>
            </a:extLst>
          </p:cNvPr>
          <p:cNvSpPr/>
          <p:nvPr userDrawn="1"/>
        </p:nvSpPr>
        <p:spPr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1E29753-BF9F-BDB9-5927-09F7597805F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3184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F8898E5B-255A-2CEA-953C-A784DEDDC5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847325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8"/>
            <a:ext cx="9287822" cy="10374553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3D589AB-89B2-04B6-3BF8-89B9E9140E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3910763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242A4D8-F08A-AAAE-B492-D5F2DD5F5AD9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6" spc="11">
                <a:solidFill>
                  <a:srgbClr val="282828"/>
                </a:solidFill>
              </a:defRPr>
            </a:lvl1pPr>
            <a:lvl2pPr marL="74280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2pPr>
            <a:lvl3pPr marL="148561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3pPr>
            <a:lvl4pPr marL="2228416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4pPr>
            <a:lvl5pPr marL="2971220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5pPr>
          </a:lstStyle>
          <a:p>
            <a:r>
              <a:rPr dirty="0" err="1"/>
              <a:t>Разнообразный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богатый</a:t>
            </a:r>
            <a:r>
              <a:rPr dirty="0"/>
              <a:t> </a:t>
            </a:r>
            <a:r>
              <a:rPr dirty="0" err="1"/>
              <a:t>опыт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 </a:t>
            </a:r>
            <a:r>
              <a:rPr dirty="0" err="1"/>
              <a:t>выполнять</a:t>
            </a:r>
            <a:r>
              <a:rPr dirty="0"/>
              <a:t> </a:t>
            </a:r>
            <a:r>
              <a:rPr dirty="0" err="1"/>
              <a:t>важные</a:t>
            </a:r>
            <a:r>
              <a:rPr dirty="0"/>
              <a:t> </a:t>
            </a:r>
            <a:r>
              <a:rPr dirty="0" err="1"/>
              <a:t>задания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разработке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дальнейшее</a:t>
            </a:r>
            <a:r>
              <a:rPr dirty="0"/>
              <a:t> </a:t>
            </a:r>
            <a:r>
              <a:rPr dirty="0" err="1"/>
              <a:t>развитие</a:t>
            </a:r>
            <a:r>
              <a:rPr dirty="0"/>
              <a:t>  </a:t>
            </a:r>
            <a:r>
              <a:rPr dirty="0" err="1"/>
              <a:t>различных</a:t>
            </a:r>
            <a:r>
              <a:rPr dirty="0"/>
              <a:t> </a:t>
            </a:r>
            <a:r>
              <a:rPr dirty="0" err="1"/>
              <a:t>форм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 </a:t>
            </a:r>
            <a:r>
              <a:rPr dirty="0" err="1"/>
              <a:t>кадров</a:t>
            </a:r>
            <a:r>
              <a:rPr dirty="0"/>
              <a:t>, </a:t>
            </a:r>
            <a:r>
              <a:rPr dirty="0" err="1"/>
              <a:t>соответствует</a:t>
            </a:r>
            <a:r>
              <a:rPr dirty="0"/>
              <a:t> </a:t>
            </a:r>
            <a:r>
              <a:rPr dirty="0" err="1"/>
              <a:t>насущным</a:t>
            </a:r>
            <a:r>
              <a:rPr dirty="0"/>
              <a:t> </a:t>
            </a:r>
            <a:r>
              <a:rPr dirty="0" err="1"/>
              <a:t>потребностям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 </a:t>
            </a:r>
            <a:r>
              <a:rPr dirty="0" err="1"/>
              <a:t>консультация</a:t>
            </a:r>
            <a:r>
              <a:rPr dirty="0"/>
              <a:t>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широким</a:t>
            </a:r>
            <a:r>
              <a:rPr dirty="0"/>
              <a:t> </a:t>
            </a:r>
            <a:r>
              <a:rPr dirty="0" err="1"/>
              <a:t>активом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</a:t>
            </a:r>
            <a:r>
              <a:rPr dirty="0" err="1"/>
              <a:t>оценить</a:t>
            </a:r>
            <a:r>
              <a:rPr dirty="0"/>
              <a:t> </a:t>
            </a:r>
            <a:r>
              <a:rPr dirty="0" err="1"/>
              <a:t>значение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постоянное</a:t>
            </a:r>
            <a:r>
              <a:rPr dirty="0"/>
              <a:t>  </a:t>
            </a:r>
            <a:r>
              <a:rPr dirty="0" err="1"/>
              <a:t>информационно-пропагандистское</a:t>
            </a:r>
            <a:r>
              <a:rPr dirty="0"/>
              <a:t> </a:t>
            </a:r>
            <a:r>
              <a:rPr dirty="0" err="1"/>
              <a:t>обеспечение</a:t>
            </a:r>
            <a:r>
              <a:rPr dirty="0"/>
              <a:t> </a:t>
            </a:r>
            <a:r>
              <a:rPr dirty="0" err="1"/>
              <a:t>нашей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играет</a:t>
            </a:r>
            <a:r>
              <a:rPr dirty="0"/>
              <a:t>  </a:t>
            </a:r>
            <a:r>
              <a:rPr dirty="0" err="1"/>
              <a:t>важную</a:t>
            </a:r>
            <a:r>
              <a:rPr dirty="0"/>
              <a:t> </a:t>
            </a:r>
            <a:r>
              <a:rPr dirty="0" err="1"/>
              <a:t>роль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формировании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endParaRPr dirty="0"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1">
                <a:solidFill>
                  <a:srgbClr val="282828"/>
                </a:solidFill>
              </a:defRPr>
            </a:lvl1pPr>
          </a:lstStyle>
          <a:p>
            <a:r>
              <a:t>С другой стороны рамки и место обучения кадров  требуют от нас анализа систем массового участия.</a:t>
            </a:r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8053D5FA-5B6D-88B1-F501-A11E87DCB46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20438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2" name="object 19"/>
          <p:cNvSpPr/>
          <p:nvPr/>
        </p:nvSpPr>
        <p:spPr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B209ECE9-50D2-3BA2-BAFB-E255DB09B77F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E0D91DE-19E4-70AE-0E82-57F4BD70B9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01488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3EBCE34-FBCF-0159-FF72-2FC33023490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429004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D767E0E-239F-ECF8-7702-D740AA94F1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5615493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94C479B-8287-A554-C925-77FDC6E56631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67122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>
          <p15:clr>
            <a:srgbClr val="FBAE40"/>
          </p15:clr>
        </p15:guide>
        <p15:guide id="2" pos="6236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7682F18-8DFA-8B45-AC66-2469D8713F9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16785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B09A6F8-A775-8715-407E-C69332CBC5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58423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956256C-48F3-269E-DA0B-F9F36FC0D7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56846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415926E-81EF-1466-7D52-DAD555E2414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417340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14"/>
            </a:lvl1pPr>
            <a:lvl2pPr marL="1257056" indent="-514249">
              <a:buFontTx/>
              <a:defRPr sz="5314"/>
            </a:lvl2pPr>
            <a:lvl3pPr marL="2093359" indent="-607751">
              <a:buFontTx/>
              <a:defRPr sz="5314"/>
            </a:lvl3pPr>
            <a:lvl4pPr marL="2919991" indent="-691577">
              <a:buFontTx/>
              <a:defRPr sz="5314"/>
            </a:lvl4pPr>
            <a:lvl5pPr marL="3662797" indent="-691577">
              <a:buFontTx/>
              <a:defRPr sz="5314"/>
            </a:lvl5pPr>
          </a:lstStyle>
          <a:p>
            <a:r>
              <a:t>01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02</a:t>
            </a:r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10392340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03</a:t>
            </a:r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04</a:t>
            </a:r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</a:t>
            </a:r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 специалиста</a:t>
            </a:r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выполнять важные задания по разработке</a:t>
            </a:r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2532084" y="3184195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</a:t>
            </a:r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31" spc="-97">
                <a:solidFill>
                  <a:srgbClr val="282828"/>
                </a:solidFill>
              </a:defRPr>
            </a:lvl1pPr>
          </a:lstStyle>
          <a:p>
            <a:r>
              <a:t>Консультация двух специалистов</a:t>
            </a:r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9D572E7C-0143-43AE-A9B0-833F5B16DEA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0072039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7" name="object 6"/>
          <p:cNvSpPr/>
          <p:nvPr/>
        </p:nvSpPr>
        <p:spPr>
          <a:xfrm>
            <a:off x="12690940" y="9410295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8" name="object 8"/>
          <p:cNvSpPr/>
          <p:nvPr/>
        </p:nvSpPr>
        <p:spPr>
          <a:xfrm>
            <a:off x="15080547" y="6792423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9" name="object 10"/>
          <p:cNvSpPr/>
          <p:nvPr/>
        </p:nvSpPr>
        <p:spPr>
          <a:xfrm>
            <a:off x="17544446" y="4174543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1CC6F3F-CC40-3156-E776-1F7714A2B75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880164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0CE6E6E4-AEBF-C993-DDEC-8EB923B957F5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1BAD818-0846-1071-E9EC-54A95D5B530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578604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6B8652C-FA1B-2FC2-99D3-787F0C4EBE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7924726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3714420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AF9820DE-E4AF-5617-92C1-72C1221F92E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737146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229569A8-7A8E-3D0A-16C6-4155BC32BCE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6460334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823704E-EFE0-CB52-4796-7B56DAC6A2F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1001049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19ED438-C155-D7D1-A71E-4CF48940737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9135952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B5BC020-4F3E-662D-E779-7340409B0BE0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61697" y="4167873"/>
            <a:ext cx="11037111" cy="1809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отбивочном</a:t>
            </a:r>
            <a:r>
              <a:rPr dirty="0"/>
              <a:t> </a:t>
            </a:r>
            <a:r>
              <a:rPr dirty="0" err="1"/>
              <a:t>слайде</a:t>
            </a:r>
            <a:r>
              <a:rPr dirty="0"/>
              <a:t> </a:t>
            </a:r>
            <a:r>
              <a:rPr dirty="0" err="1"/>
              <a:t>вашей</a:t>
            </a:r>
            <a:r>
              <a:rPr dirty="0"/>
              <a:t>  </a:t>
            </a:r>
            <a:r>
              <a:rPr dirty="0" err="1"/>
              <a:t>презентации</a:t>
            </a:r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69FFB8-0D1E-DF95-9E2C-C74CEB3F21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2118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A7F2D5D-8751-B78A-9AF0-0DC963653A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917609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396350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rgbClr val="F6F5FA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A59BAAE-503F-636C-D1D4-89E57770C7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2979244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CD8ABAC-5583-3BA9-0E9F-37251C23D9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0311416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  <a:lvl2pPr marL="1076113" indent="-333310">
              <a:buFontTx/>
              <a:defRPr sz="3445"/>
            </a:lvl2pPr>
            <a:lvl3pPr marL="1879520" indent="-393913">
              <a:buFontTx/>
              <a:defRPr sz="3445"/>
            </a:lvl3pPr>
            <a:lvl4pPr marL="2676657" indent="-448243">
              <a:buFontTx/>
              <a:defRPr sz="3445"/>
            </a:lvl4pPr>
            <a:lvl5pPr marL="3419465" indent="-448245">
              <a:buFontTx/>
              <a:defRPr sz="3445"/>
            </a:lvl5pPr>
          </a:lstStyle>
          <a:p>
            <a:r>
              <a:t>Развитие форм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/>
            </a:lvl1pPr>
          </a:lstStyle>
          <a:p>
            <a:r>
              <a:t>1</a:t>
            </a:r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Форм</a:t>
            </a:r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DA2A5EC-47D5-12F2-ABEF-2E943D1396E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633460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AB479E86-FC11-7F48-8579-3CB345700D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4363297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5pPr>
          </a:lstStyle>
          <a:p>
            <a:r>
              <a:t>Консультация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31" spc="-97">
                <a:solidFill>
                  <a:srgbClr val="282828"/>
                </a:solidFill>
              </a:defRPr>
            </a:lvl1pPr>
          </a:lstStyle>
          <a:p>
            <a:r>
              <a:t>Консультация двух специалистов</a:t>
            </a:r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</a:t>
            </a:r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6"/>
            </a:lvl1pPr>
          </a:lstStyle>
          <a:p>
            <a:r>
              <a:t>Консультация двух      специалистов</a:t>
            </a:r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</a:t>
            </a:r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6"/>
            </a:lvl1pPr>
          </a:lstStyle>
          <a:p>
            <a:r>
              <a:t>Консультация двух      специалистов</a:t>
            </a:r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75%</a:t>
            </a:r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7535C77-DB88-D20D-0248-279144A53B6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3524901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D1FF158A-7454-495D-9C21-F46587E7F9F6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872558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2">
            <a:extLst>
              <a:ext uri="{FF2B5EF4-FFF2-40B4-BE49-F238E27FC236}">
                <a16:creationId xmlns:a16="http://schemas.microsoft.com/office/drawing/2014/main" id="{6240F3E4-1068-0A4C-99BE-197D3F4AEC6C}"/>
              </a:ext>
            </a:extLst>
          </p:cNvPr>
          <p:cNvSpPr txBox="1">
            <a:spLocks/>
          </p:cNvSpPr>
          <p:nvPr userDrawn="1"/>
        </p:nvSpPr>
        <p:spPr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8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endParaRPr lang="ru-RU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83897657-D93C-38DF-B0E6-E7F1BCE3297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647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BB4382C0-0BA5-0BED-F649-C7AE762899A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1178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F9D6109-D4B5-CF31-E3BC-50D39DECFAF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7294891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B9D98041-F04C-AD4D-9D86-5350C763691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37FEAE-8262-701D-189C-B61AC14CA5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4815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362943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rgbClr val="F6F5FA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">
            <a:extLst>
              <a:ext uri="{FF2B5EF4-FFF2-40B4-BE49-F238E27FC236}">
                <a16:creationId xmlns:a16="http://schemas.microsoft.com/office/drawing/2014/main" id="{32C52016-2FCD-DC51-371F-5F24F23813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6D5C0269-6787-5153-8D07-2A0E1BE199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1AB60AE-97F3-0612-173B-22103BC6C4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A14D1FD4-A5D0-84DB-3720-AD43E7EE5B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C21114-3074-4726-96CA-430F7DDB15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2660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22E552-8612-7876-050C-E136D96F6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E8B219-2941-33F9-CB32-019B43A4DA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3132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B65C481F-E8CA-3ECD-3453-5EB624069967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8E7ED41F-70E0-36A8-E72A-1302D3BA89B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D0518F-0AD1-A47E-7E96-68D9EAD88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612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BFDFFE81-93FB-77A9-124D-33B271E41A0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49415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7F2ADDB-4120-D430-2E1F-99B7DAD335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C2A0FF6-EDF2-A2E3-60B7-2686E0273D9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22524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Мультимедиа 4">
            <a:extLst>
              <a:ext uri="{FF2B5EF4-FFF2-40B4-BE49-F238E27FC236}">
                <a16:creationId xmlns:a16="http://schemas.microsoft.com/office/drawing/2014/main" id="{CAD9BE3E-2951-CDCB-81A9-213558458ED9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6C1A626-063D-CD0B-907D-B3F5E922CA9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27590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1AC40B-2F59-1D4E-B45A-484AB9CB8D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49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52F6031-2F62-AB23-C237-0A84238BE34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664534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990E3B4-2AF6-A648-880B-3A831FD0FE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4197" y="1043019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D92826D-09F9-B44D-BD21-536846A19B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4197" y="582229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F990E0-3BAB-184A-B822-63BF45DB98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87389" y="54701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B32A96B-6720-244E-AD59-742679B57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87389" y="532628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733E38E-B141-0844-B467-A6090EC192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40584" y="104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5BFCE61-DBB8-174E-A32A-BE5DC80913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140584" y="582768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E7FE203-8F33-8CC2-0392-0DB8BCD5764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2370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D2A6575-2A6F-0242-A8F3-8953CF69E1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F8B685A-C795-D144-9100-312B152665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50D7895-517F-7E4E-86C9-60E959C2FC6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A5AD488-1A57-DA48-84DF-8B3667B7C19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F8BB66E-DDD0-8540-B6E3-88F015299A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D5A706A-21C5-DE47-8BBA-9AA740701F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8D0F804-5518-0545-9843-CDC9C69B64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6361FB0-1028-4E4D-84AB-C5B310D8DB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FAE2E76-90D5-5CA8-757F-49CFE5E10AB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351778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00576834-494C-37F1-95CC-CF3C3979FD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1577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4.xml"/><Relationship Id="rId42" Type="http://schemas.openxmlformats.org/officeDocument/2006/relationships/slideLayout" Target="../slideLayouts/slideLayout75.xml"/><Relationship Id="rId47" Type="http://schemas.openxmlformats.org/officeDocument/2006/relationships/slideLayout" Target="../slideLayouts/slideLayout80.xml"/><Relationship Id="rId63" Type="http://schemas.openxmlformats.org/officeDocument/2006/relationships/slideLayout" Target="../slideLayouts/slideLayout96.xml"/><Relationship Id="rId68" Type="http://schemas.openxmlformats.org/officeDocument/2006/relationships/slideLayout" Target="../slideLayouts/slideLayout101.xml"/><Relationship Id="rId84" Type="http://schemas.openxmlformats.org/officeDocument/2006/relationships/theme" Target="../theme/theme2.xml"/><Relationship Id="rId1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65.xml"/><Relationship Id="rId37" Type="http://schemas.openxmlformats.org/officeDocument/2006/relationships/slideLayout" Target="../slideLayouts/slideLayout70.xml"/><Relationship Id="rId53" Type="http://schemas.openxmlformats.org/officeDocument/2006/relationships/slideLayout" Target="../slideLayouts/slideLayout86.xml"/><Relationship Id="rId58" Type="http://schemas.openxmlformats.org/officeDocument/2006/relationships/slideLayout" Target="../slideLayouts/slideLayout91.xml"/><Relationship Id="rId74" Type="http://schemas.openxmlformats.org/officeDocument/2006/relationships/slideLayout" Target="../slideLayouts/slideLayout107.xml"/><Relationship Id="rId79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38.xml"/><Relationship Id="rId61" Type="http://schemas.openxmlformats.org/officeDocument/2006/relationships/slideLayout" Target="../slideLayouts/slideLayout94.xml"/><Relationship Id="rId82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slideLayout" Target="../slideLayouts/slideLayout68.xml"/><Relationship Id="rId43" Type="http://schemas.openxmlformats.org/officeDocument/2006/relationships/slideLayout" Target="../slideLayouts/slideLayout76.xml"/><Relationship Id="rId48" Type="http://schemas.openxmlformats.org/officeDocument/2006/relationships/slideLayout" Target="../slideLayouts/slideLayout81.xml"/><Relationship Id="rId56" Type="http://schemas.openxmlformats.org/officeDocument/2006/relationships/slideLayout" Target="../slideLayouts/slideLayout89.xml"/><Relationship Id="rId64" Type="http://schemas.openxmlformats.org/officeDocument/2006/relationships/slideLayout" Target="../slideLayouts/slideLayout97.xml"/><Relationship Id="rId69" Type="http://schemas.openxmlformats.org/officeDocument/2006/relationships/slideLayout" Target="../slideLayouts/slideLayout102.xml"/><Relationship Id="rId77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41.xml"/><Relationship Id="rId51" Type="http://schemas.openxmlformats.org/officeDocument/2006/relationships/slideLayout" Target="../slideLayouts/slideLayout84.xml"/><Relationship Id="rId72" Type="http://schemas.openxmlformats.org/officeDocument/2006/relationships/slideLayout" Target="../slideLayouts/slideLayout105.xml"/><Relationship Id="rId80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38" Type="http://schemas.openxmlformats.org/officeDocument/2006/relationships/slideLayout" Target="../slideLayouts/slideLayout71.xml"/><Relationship Id="rId46" Type="http://schemas.openxmlformats.org/officeDocument/2006/relationships/slideLayout" Target="../slideLayouts/slideLayout79.xml"/><Relationship Id="rId59" Type="http://schemas.openxmlformats.org/officeDocument/2006/relationships/slideLayout" Target="../slideLayouts/slideLayout92.xml"/><Relationship Id="rId67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74.xml"/><Relationship Id="rId54" Type="http://schemas.openxmlformats.org/officeDocument/2006/relationships/slideLayout" Target="../slideLayouts/slideLayout87.xml"/><Relationship Id="rId62" Type="http://schemas.openxmlformats.org/officeDocument/2006/relationships/slideLayout" Target="../slideLayouts/slideLayout95.xml"/><Relationship Id="rId70" Type="http://schemas.openxmlformats.org/officeDocument/2006/relationships/slideLayout" Target="../slideLayouts/slideLayout103.xml"/><Relationship Id="rId75" Type="http://schemas.openxmlformats.org/officeDocument/2006/relationships/slideLayout" Target="../slideLayouts/slideLayout108.xml"/><Relationship Id="rId83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36" Type="http://schemas.openxmlformats.org/officeDocument/2006/relationships/slideLayout" Target="../slideLayouts/slideLayout69.xml"/><Relationship Id="rId49" Type="http://schemas.openxmlformats.org/officeDocument/2006/relationships/slideLayout" Target="../slideLayouts/slideLayout82.xml"/><Relationship Id="rId57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64.xml"/><Relationship Id="rId44" Type="http://schemas.openxmlformats.org/officeDocument/2006/relationships/slideLayout" Target="../slideLayouts/slideLayout77.xml"/><Relationship Id="rId52" Type="http://schemas.openxmlformats.org/officeDocument/2006/relationships/slideLayout" Target="../slideLayouts/slideLayout85.xml"/><Relationship Id="rId60" Type="http://schemas.openxmlformats.org/officeDocument/2006/relationships/slideLayout" Target="../slideLayouts/slideLayout93.xml"/><Relationship Id="rId65" Type="http://schemas.openxmlformats.org/officeDocument/2006/relationships/slideLayout" Target="../slideLayouts/slideLayout98.xml"/><Relationship Id="rId73" Type="http://schemas.openxmlformats.org/officeDocument/2006/relationships/slideLayout" Target="../slideLayouts/slideLayout106.xml"/><Relationship Id="rId78" Type="http://schemas.openxmlformats.org/officeDocument/2006/relationships/slideLayout" Target="../slideLayouts/slideLayout111.xml"/><Relationship Id="rId8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9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67.xml"/><Relationship Id="rId50" Type="http://schemas.openxmlformats.org/officeDocument/2006/relationships/slideLayout" Target="../slideLayouts/slideLayout83.xml"/><Relationship Id="rId55" Type="http://schemas.openxmlformats.org/officeDocument/2006/relationships/slideLayout" Target="../slideLayouts/slideLayout88.xml"/><Relationship Id="rId76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40.xml"/><Relationship Id="rId71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57.xml"/><Relationship Id="rId40" Type="http://schemas.openxmlformats.org/officeDocument/2006/relationships/slideLayout" Target="../slideLayouts/slideLayout73.xml"/><Relationship Id="rId45" Type="http://schemas.openxmlformats.org/officeDocument/2006/relationships/slideLayout" Target="../slideLayouts/slideLayout78.xml"/><Relationship Id="rId66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1"/>
            <a:ext cx="778844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66" r:id="rId2"/>
    <p:sldLayoutId id="2147483752" r:id="rId3"/>
    <p:sldLayoutId id="2147483768" r:id="rId4"/>
    <p:sldLayoutId id="2147483758" r:id="rId5"/>
    <p:sldLayoutId id="2147483764" r:id="rId6"/>
    <p:sldLayoutId id="2147483753" r:id="rId7"/>
    <p:sldLayoutId id="2147483751" r:id="rId8"/>
    <p:sldLayoutId id="2147483742" r:id="rId9"/>
    <p:sldLayoutId id="2147483658" r:id="rId10"/>
    <p:sldLayoutId id="2147483659" r:id="rId11"/>
    <p:sldLayoutId id="2147483709" r:id="rId12"/>
    <p:sldLayoutId id="2147483741" r:id="rId13"/>
    <p:sldLayoutId id="2147483745" r:id="rId14"/>
    <p:sldLayoutId id="2147483744" r:id="rId15"/>
    <p:sldLayoutId id="2147483767" r:id="rId16"/>
    <p:sldLayoutId id="2147483750" r:id="rId17"/>
    <p:sldLayoutId id="2147483712" r:id="rId18"/>
    <p:sldLayoutId id="2147483761" r:id="rId19"/>
    <p:sldLayoutId id="2147483762" r:id="rId20"/>
    <p:sldLayoutId id="2147483763" r:id="rId21"/>
    <p:sldLayoutId id="2147483760" r:id="rId22"/>
    <p:sldLayoutId id="2147483756" r:id="rId23"/>
    <p:sldLayoutId id="2147483695" r:id="rId24"/>
    <p:sldLayoutId id="2147483706" r:id="rId25"/>
    <p:sldLayoutId id="2147483711" r:id="rId26"/>
    <p:sldLayoutId id="2147483716" r:id="rId27"/>
    <p:sldLayoutId id="2147483714" r:id="rId28"/>
    <p:sldLayoutId id="2147483718" r:id="rId29"/>
    <p:sldLayoutId id="2147483743" r:id="rId30"/>
    <p:sldLayoutId id="2147483755" r:id="rId31"/>
    <p:sldLayoutId id="2147483749" r:id="rId32"/>
    <p:sldLayoutId id="2147483769" r:id="rId33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586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  <p:sldLayoutId id="2147483804" r:id="rId34"/>
    <p:sldLayoutId id="2147483805" r:id="rId35"/>
    <p:sldLayoutId id="2147483806" r:id="rId36"/>
    <p:sldLayoutId id="2147483807" r:id="rId37"/>
    <p:sldLayoutId id="2147483808" r:id="rId38"/>
    <p:sldLayoutId id="2147483809" r:id="rId39"/>
    <p:sldLayoutId id="2147483810" r:id="rId40"/>
    <p:sldLayoutId id="2147483811" r:id="rId41"/>
    <p:sldLayoutId id="2147483812" r:id="rId42"/>
    <p:sldLayoutId id="2147483813" r:id="rId43"/>
    <p:sldLayoutId id="2147483814" r:id="rId44"/>
    <p:sldLayoutId id="2147483815" r:id="rId45"/>
    <p:sldLayoutId id="2147483816" r:id="rId46"/>
    <p:sldLayoutId id="2147483817" r:id="rId47"/>
    <p:sldLayoutId id="2147483818" r:id="rId48"/>
    <p:sldLayoutId id="2147483819" r:id="rId49"/>
    <p:sldLayoutId id="2147483820" r:id="rId50"/>
    <p:sldLayoutId id="2147483821" r:id="rId51"/>
    <p:sldLayoutId id="2147483822" r:id="rId52"/>
    <p:sldLayoutId id="2147483823" r:id="rId53"/>
    <p:sldLayoutId id="2147483824" r:id="rId54"/>
    <p:sldLayoutId id="2147483825" r:id="rId55"/>
    <p:sldLayoutId id="2147483826" r:id="rId56"/>
    <p:sldLayoutId id="2147483827" r:id="rId57"/>
    <p:sldLayoutId id="2147483828" r:id="rId58"/>
    <p:sldLayoutId id="2147483829" r:id="rId59"/>
    <p:sldLayoutId id="2147483830" r:id="rId60"/>
    <p:sldLayoutId id="2147483831" r:id="rId61"/>
    <p:sldLayoutId id="2147483832" r:id="rId62"/>
    <p:sldLayoutId id="2147483833" r:id="rId63"/>
    <p:sldLayoutId id="2147483834" r:id="rId64"/>
    <p:sldLayoutId id="2147483835" r:id="rId65"/>
    <p:sldLayoutId id="2147483836" r:id="rId66"/>
    <p:sldLayoutId id="2147483837" r:id="rId67"/>
    <p:sldLayoutId id="2147483838" r:id="rId68"/>
    <p:sldLayoutId id="2147483839" r:id="rId69"/>
    <p:sldLayoutId id="2147483840" r:id="rId70"/>
    <p:sldLayoutId id="2147483841" r:id="rId71"/>
    <p:sldLayoutId id="2147483842" r:id="rId72"/>
    <p:sldLayoutId id="2147483843" r:id="rId73"/>
    <p:sldLayoutId id="2147483844" r:id="rId74"/>
    <p:sldLayoutId id="2147483845" r:id="rId75"/>
    <p:sldLayoutId id="2147483846" r:id="rId76"/>
    <p:sldLayoutId id="2147483847" r:id="rId77"/>
    <p:sldLayoutId id="2147483848" r:id="rId78"/>
    <p:sldLayoutId id="2147483849" r:id="rId79"/>
    <p:sldLayoutId id="2147483850" r:id="rId80"/>
    <p:sldLayoutId id="2147483851" r:id="rId81"/>
    <p:sldLayoutId id="2147483852" r:id="rId82"/>
    <p:sldLayoutId id="2147483853" r:id="rId83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  <p:extLst>
    <p:ext uri="{27BBF7A9-308A-43DC-89C8-2F10F3537804}">
      <p15:sldGuideLst xmlns:p15="http://schemas.microsoft.com/office/powerpoint/2012/main">
        <p15:guide id="1" pos="453">
          <p15:clr>
            <a:srgbClr val="F26B43"/>
          </p15:clr>
        </p15:guide>
        <p15:guide id="2" orient="horz" pos="453">
          <p15:clr>
            <a:srgbClr val="F26B43"/>
          </p15:clr>
        </p15:guide>
        <p15:guide id="3" pos="12019">
          <p15:clr>
            <a:srgbClr val="F26B43"/>
          </p15:clr>
        </p15:guide>
        <p15:guide id="4" orient="horz" pos="65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#Lifecycle_Referenc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#Lifecycle_Referenc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#Lifecycle_Referenc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#Lifecycle_Referenc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#Lifecycle_Referenc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#Lifecycle_Referen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#Lifecycle_Referenc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#Lifecycle_Referenc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#Lifecycle_Referenc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#Lifecycle_Referenc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#Lifecycle_Referenc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postgrespro.ru/docs/postgrespro/16/explicit-locki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#Lifecycle_Referenc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pgcookbook.ru/article/mvcc_and_vacuum.html" TargetMode="External"/><Relationship Id="rId4" Type="http://schemas.openxmlformats.org/officeDocument/2006/relationships/hyperlink" Target="https://www.postgresql.org/docs/7.1/mvcc.html#MVCC-INTRO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#Lifecycle_Referenc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#Lifecycle_Referenc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#Lifecycle_Referenc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guides/introduction/introduction-to-the-lifecycle.html#Lifecycle_Referenc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postgrespro/articles/710104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2.png"/><Relationship Id="rId4" Type="http://schemas.openxmlformats.org/officeDocument/2006/relationships/hyperlink" Target="https://maven.apache.org/guides/introduction/introduction-to-the-lifecycle.html#Lifecycle_Reference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liquibase.com/concepts/changelogs/home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Текст 2">
            <a:extLst>
              <a:ext uri="{FF2B5EF4-FFF2-40B4-BE49-F238E27FC236}">
                <a16:creationId xmlns:a16="http://schemas.microsoft.com/office/drawing/2014/main" id="{B8EB8816-9A4D-4C0E-B2A5-B0E0F268B96B}"/>
              </a:ext>
            </a:extLst>
          </p:cNvPr>
          <p:cNvSpPr txBox="1">
            <a:spLocks/>
          </p:cNvSpPr>
          <p:nvPr/>
        </p:nvSpPr>
        <p:spPr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82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Работа с БД </a:t>
            </a:r>
            <a:r>
              <a:rPr lang="en-US" sz="6000" b="1" dirty="0">
                <a:latin typeface="Tinkoff Sans" panose="02000506050000020004" pitchFamily="2" charset="0"/>
              </a:rPr>
              <a:t>PostgreSQL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88" name="Текст 6">
            <a:extLst>
              <a:ext uri="{FF2B5EF4-FFF2-40B4-BE49-F238E27FC236}">
                <a16:creationId xmlns:a16="http://schemas.microsoft.com/office/drawing/2014/main" id="{81FF3FC4-C24B-4F60-9C85-6141B48F82B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spc="50" dirty="0" err="1">
                <a:latin typeface="TINKOFFSANS-MEDIUM" panose="02000506050000020004" pitchFamily="2" charset="0"/>
              </a:rPr>
              <a:t>Патюков</a:t>
            </a:r>
            <a:r>
              <a:rPr lang="ru-RU" sz="2000" spc="50" dirty="0">
                <a:latin typeface="TINKOFFSANS-MEDIUM" panose="02000506050000020004" pitchFamily="2" charset="0"/>
              </a:rPr>
              <a:t> Николай</a:t>
            </a:r>
          </a:p>
        </p:txBody>
      </p:sp>
      <p:sp>
        <p:nvSpPr>
          <p:cNvPr id="89" name="Текст 7">
            <a:extLst>
              <a:ext uri="{FF2B5EF4-FFF2-40B4-BE49-F238E27FC236}">
                <a16:creationId xmlns:a16="http://schemas.microsoft.com/office/drawing/2014/main" id="{69243DA1-789F-49E5-A6F4-69535CDA3235}"/>
              </a:ext>
            </a:extLst>
          </p:cNvPr>
          <p:cNvSpPr txBox="1">
            <a:spLocks/>
          </p:cNvSpPr>
          <p:nvPr/>
        </p:nvSpPr>
        <p:spPr>
          <a:xfrm>
            <a:off x="16128560" y="10061174"/>
            <a:ext cx="3092077" cy="3890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r>
              <a:rPr lang="ru-RU" spc="31" dirty="0">
                <a:latin typeface="TINKOFFSANS-MEDIUM" panose="02000506050000020004" pitchFamily="2" charset="0"/>
              </a:rPr>
              <a:t>29.02.2024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object 17"/>
          <p:cNvSpPr/>
          <p:nvPr/>
        </p:nvSpPr>
        <p:spPr>
          <a:xfrm>
            <a:off x="2443106" y="1436218"/>
            <a:ext cx="15927192" cy="10014092"/>
          </a:xfrm>
          <a:prstGeom prst="rect">
            <a:avLst/>
          </a:prstGeom>
          <a:blipFill>
            <a:blip r:embed="rId3">
              <a:alphaModFix amt="7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" name="Заголовок 21">
            <a:extLst>
              <a:ext uri="{FF2B5EF4-FFF2-40B4-BE49-F238E27FC236}">
                <a16:creationId xmlns:a16="http://schemas.microsoft.com/office/drawing/2014/main" id="{8BF1452B-FE9D-A040-A7E0-0C1578E864A5}"/>
              </a:ext>
            </a:extLst>
          </p:cNvPr>
          <p:cNvSpPr txBox="1">
            <a:spLocks/>
          </p:cNvSpPr>
          <p:nvPr/>
        </p:nvSpPr>
        <p:spPr>
          <a:xfrm>
            <a:off x="1668691" y="4779379"/>
            <a:ext cx="16518169" cy="1408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12715" algn="ctr" defTabSz="1509582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0" baseline="0">
                <a:solidFill>
                  <a:srgbClr val="FFFFFF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9000"/>
              </a:lnSpc>
            </a:pPr>
            <a:r>
              <a:rPr lang="en-US" sz="8000" b="1" dirty="0">
                <a:solidFill>
                  <a:schemeClr val="tx1"/>
                </a:solidFill>
                <a:latin typeface="Tinkoff Sans" panose="02000506050000020004" pitchFamily="2" charset="0"/>
              </a:rPr>
              <a:t>Demo</a:t>
            </a:r>
            <a:endParaRPr lang="ru-RU" sz="8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pic>
        <p:nvPicPr>
          <p:cNvPr id="2" name="object 30">
            <a:extLst>
              <a:ext uri="{FF2B5EF4-FFF2-40B4-BE49-F238E27FC236}">
                <a16:creationId xmlns:a16="http://schemas.microsoft.com/office/drawing/2014/main" id="{FEEAD62F-E004-E10C-DDCD-F206A0BBCB0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62911" y="4980788"/>
            <a:ext cx="855668" cy="9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0747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850336" y="736518"/>
            <a:ext cx="17912225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Аномалии данных в реляционной БД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11</a:t>
            </a:fld>
            <a:endParaRPr lang="ru-RU" sz="1600" dirty="0"/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A30260B7-CA3E-41D3-A259-606A6327E0B4}"/>
              </a:ext>
            </a:extLst>
          </p:cNvPr>
          <p:cNvSpPr txBox="1">
            <a:spLocks/>
          </p:cNvSpPr>
          <p:nvPr/>
        </p:nvSpPr>
        <p:spPr>
          <a:xfrm>
            <a:off x="815651" y="2435080"/>
            <a:ext cx="15921341" cy="7449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Возникают из-за неправильного проектирования БД и отсутствия правильной нормализации данных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Приводят к неожиданным эффектам при выполнении операций </a:t>
            </a:r>
            <a:r>
              <a:rPr lang="en-US" sz="2800" dirty="0"/>
              <a:t>INSERT/UPDATE/DELETE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/>
              <a:t>Лечатся нормализацией </a:t>
            </a:r>
            <a:r>
              <a:rPr lang="ru-RU" sz="2800" dirty="0"/>
              <a:t>данных по второй нормальной форме</a:t>
            </a:r>
          </a:p>
          <a:p>
            <a:pPr marL="0" lvl="1" indent="0" hangingPunct="1">
              <a:lnSpc>
                <a:spcPts val="4000"/>
              </a:lnSpc>
              <a:buNone/>
            </a:pPr>
            <a:endParaRPr lang="en-US" sz="28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20B2476-40AF-4872-84A7-87153E2A06C1}"/>
              </a:ext>
            </a:extLst>
          </p:cNvPr>
          <p:cNvSpPr/>
          <p:nvPr/>
        </p:nvSpPr>
        <p:spPr>
          <a:xfrm>
            <a:off x="815651" y="5300975"/>
            <a:ext cx="1631247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Вторая нормальная форма (2НФ) подразумевает отсутствие двух независимых сущностей в одной таблице</a:t>
            </a:r>
          </a:p>
          <a:p>
            <a:endParaRPr lang="ru-RU" sz="2800" dirty="0"/>
          </a:p>
          <a:p>
            <a:r>
              <a:rPr lang="ru-RU" sz="2800" dirty="0"/>
              <a:t>В примере проекта</a:t>
            </a:r>
            <a:r>
              <a:rPr lang="en-US" sz="2800" dirty="0"/>
              <a:t> department – </a:t>
            </a:r>
            <a:r>
              <a:rPr lang="ru-RU" sz="2800" dirty="0"/>
              <a:t>сущность, не зависящая от </a:t>
            </a:r>
            <a:r>
              <a:rPr lang="en-US" sz="2800" dirty="0"/>
              <a:t>student</a:t>
            </a:r>
            <a:endParaRPr lang="ru-RU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8D3DEB8-09AC-40AC-AD57-9A91B6829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36" y="7385193"/>
            <a:ext cx="9398578" cy="101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45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850336" y="736518"/>
            <a:ext cx="17912225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INSERT anomaly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12</a:t>
            </a:fld>
            <a:endParaRPr lang="ru-RU" sz="16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20B2476-40AF-4872-84A7-87153E2A06C1}"/>
              </a:ext>
            </a:extLst>
          </p:cNvPr>
          <p:cNvSpPr/>
          <p:nvPr/>
        </p:nvSpPr>
        <p:spPr>
          <a:xfrm>
            <a:off x="850336" y="2913156"/>
            <a:ext cx="9831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Невозможность добавить одну сущность без добавления другой.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898E292-B5FC-40C7-8827-5C290C309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336" y="4368443"/>
            <a:ext cx="7558269" cy="83099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 INTO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address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department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)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VALUES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Mikhail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Lenina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, 3'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Physics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)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17F1F16-92E3-4360-B61D-AD028065B210}"/>
              </a:ext>
            </a:extLst>
          </p:cNvPr>
          <p:cNvSpPr/>
          <p:nvPr/>
        </p:nvSpPr>
        <p:spPr>
          <a:xfrm>
            <a:off x="850336" y="6164495"/>
            <a:ext cx="9584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Department ‘Physics’ </a:t>
            </a:r>
            <a:r>
              <a:rPr lang="ru-RU" sz="2800" dirty="0"/>
              <a:t>добавляется только вместе со студентом.</a:t>
            </a:r>
          </a:p>
        </p:txBody>
      </p:sp>
    </p:spTree>
    <p:extLst>
      <p:ext uri="{BB962C8B-B14F-4D97-AF65-F5344CB8AC3E}">
        <p14:creationId xmlns:p14="http://schemas.microsoft.com/office/powerpoint/2010/main" val="1754460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850336" y="736518"/>
            <a:ext cx="17912225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UPDATE anomaly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13</a:t>
            </a:fld>
            <a:endParaRPr lang="ru-RU" sz="16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20B2476-40AF-4872-84A7-87153E2A06C1}"/>
              </a:ext>
            </a:extLst>
          </p:cNvPr>
          <p:cNvSpPr/>
          <p:nvPr/>
        </p:nvSpPr>
        <p:spPr>
          <a:xfrm>
            <a:off x="850336" y="2478186"/>
            <a:ext cx="992771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Возможность </a:t>
            </a:r>
            <a:r>
              <a:rPr lang="ru-RU" sz="2800" dirty="0" err="1"/>
              <a:t>неконсистентного</a:t>
            </a:r>
            <a:r>
              <a:rPr lang="en-US" sz="2800" dirty="0"/>
              <a:t>/</a:t>
            </a:r>
            <a:r>
              <a:rPr lang="ru-RU" sz="2800" dirty="0"/>
              <a:t>частичного обновления данных.</a:t>
            </a:r>
          </a:p>
          <a:p>
            <a:r>
              <a:rPr lang="ru-RU" sz="2800" dirty="0"/>
              <a:t>Может возникнуть из-за непонимания назначения поля.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0941AA-D8D0-4CE9-B27A-33ECEA6DE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336" y="3818448"/>
            <a:ext cx="7388561" cy="156966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 INTO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address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department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)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VALUES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Ivan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Kolomenskaya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, 1'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Maths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)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 INTO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address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department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)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VALUES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Ivan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Kolomenskaya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, 1'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Foreign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languages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)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B502207-C593-4503-959A-784B2FFC7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336" y="6012215"/>
            <a:ext cx="10347767" cy="46166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UPDATE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SET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address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Stroiteley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, 4'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WHERE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department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Maths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7616A58-D6DB-4B3A-83C8-B3FC234C83EA}"/>
              </a:ext>
            </a:extLst>
          </p:cNvPr>
          <p:cNvSpPr/>
          <p:nvPr/>
        </p:nvSpPr>
        <p:spPr>
          <a:xfrm>
            <a:off x="850336" y="7122029"/>
            <a:ext cx="6094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Итог – два студента с разным адресом.</a:t>
            </a:r>
          </a:p>
        </p:txBody>
      </p:sp>
    </p:spTree>
    <p:extLst>
      <p:ext uri="{BB962C8B-B14F-4D97-AF65-F5344CB8AC3E}">
        <p14:creationId xmlns:p14="http://schemas.microsoft.com/office/powerpoint/2010/main" val="1982267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850336" y="736518"/>
            <a:ext cx="17912225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DELETE anomaly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14</a:t>
            </a:fld>
            <a:endParaRPr lang="ru-RU" sz="16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20B2476-40AF-4872-84A7-87153E2A06C1}"/>
              </a:ext>
            </a:extLst>
          </p:cNvPr>
          <p:cNvSpPr/>
          <p:nvPr/>
        </p:nvSpPr>
        <p:spPr>
          <a:xfrm>
            <a:off x="850336" y="2478186"/>
            <a:ext cx="82670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Удаление одной сущности вместе с удалением другой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7616A58-D6DB-4B3A-83C8-B3FC234C83EA}"/>
              </a:ext>
            </a:extLst>
          </p:cNvPr>
          <p:cNvSpPr/>
          <p:nvPr/>
        </p:nvSpPr>
        <p:spPr>
          <a:xfrm>
            <a:off x="850336" y="6125877"/>
            <a:ext cx="12777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Итог </a:t>
            </a:r>
            <a:r>
              <a:rPr lang="en-US" sz="2800" dirty="0"/>
              <a:t>– </a:t>
            </a:r>
            <a:r>
              <a:rPr lang="ru-RU" sz="2800" dirty="0"/>
              <a:t>вместе с информацией про </a:t>
            </a:r>
            <a:r>
              <a:rPr lang="en-US" sz="2800" dirty="0"/>
              <a:t>department </a:t>
            </a:r>
            <a:r>
              <a:rPr lang="ru-RU" sz="2800" dirty="0"/>
              <a:t>удалится и информация про студента.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253B795-E084-4B5B-96C7-257044EAE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336" y="3493567"/>
            <a:ext cx="6907660" cy="83099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 INTO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address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department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)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VALUES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Mikhail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Lenina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, 3'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Physics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)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94E30B-4554-4460-80DF-A89A5D7EE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336" y="4924126"/>
            <a:ext cx="6963766" cy="46166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DELETE FROM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WHERE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department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=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Physics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281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850336" y="736518"/>
            <a:ext cx="17912225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Фиксим</a:t>
            </a: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аномалии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15</a:t>
            </a:fld>
            <a:endParaRPr lang="ru-RU" sz="1600" dirty="0"/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FB07E43B-6C2C-4C5E-9403-3928AC184C21}"/>
              </a:ext>
            </a:extLst>
          </p:cNvPr>
          <p:cNvSpPr txBox="1">
            <a:spLocks/>
          </p:cNvSpPr>
          <p:nvPr/>
        </p:nvSpPr>
        <p:spPr>
          <a:xfrm>
            <a:off x="954547" y="2643372"/>
            <a:ext cx="12495235" cy="2588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Создать отдельную таблицу </a:t>
            </a:r>
            <a:r>
              <a:rPr lang="en-US" sz="2800" b="1" dirty="0"/>
              <a:t>department</a:t>
            </a:r>
            <a:r>
              <a:rPr lang="en-US" sz="2800" dirty="0"/>
              <a:t> </a:t>
            </a:r>
            <a:r>
              <a:rPr lang="ru-RU" sz="2800" dirty="0"/>
              <a:t>со своим уникальным ключом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Сделать </a:t>
            </a:r>
            <a:r>
              <a:rPr lang="en-US" sz="2800" dirty="0"/>
              <a:t>id </a:t>
            </a:r>
            <a:r>
              <a:rPr lang="ru-RU" sz="2800" dirty="0"/>
              <a:t>в обоих таблицах </a:t>
            </a:r>
            <a:r>
              <a:rPr lang="en-US" sz="2800" dirty="0"/>
              <a:t>primary key </a:t>
            </a:r>
            <a:r>
              <a:rPr lang="ru-RU" sz="2800" dirty="0"/>
              <a:t>(уникальные значения)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Создать таблицу-связь </a:t>
            </a:r>
            <a:r>
              <a:rPr lang="en-US" sz="2800" b="1" dirty="0"/>
              <a:t>assignment</a:t>
            </a:r>
            <a:r>
              <a:rPr lang="en-US" sz="2800" dirty="0"/>
              <a:t> </a:t>
            </a:r>
            <a:r>
              <a:rPr lang="ru-RU" sz="2800" dirty="0"/>
              <a:t>для обеспечения связи </a:t>
            </a:r>
            <a:r>
              <a:rPr lang="en-US" sz="2800" dirty="0"/>
              <a:t>many-to-many</a:t>
            </a:r>
            <a:endParaRPr lang="en-US" sz="28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851EC3-9C9D-42D0-BF12-9C702C407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168" y="5363560"/>
            <a:ext cx="4722768" cy="193899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TABLE IF NOT EXISTS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(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bigint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NOT NULL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PRIMARY KEY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(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255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)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NOT NULL,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address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text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NOT NULL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)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4DA48E8-D504-49E2-B1CC-2B8413F16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0719" y="5363560"/>
            <a:ext cx="4722768" cy="1631216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TABLE IF NOT EXISTS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department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(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bigint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NOT NULL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lang="en-US" altLang="ru-RU" sz="2000" dirty="0">
                <a:solidFill>
                  <a:srgbClr val="CC7832"/>
                </a:solidFill>
                <a:latin typeface="JetBrains Mono"/>
              </a:rPr>
              <a:t>PRIMARY KEY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(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255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)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NOT NULL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)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B8CCE2D8-5776-4D3C-9EE1-9BD1B6F53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9270" y="5357330"/>
            <a:ext cx="6377067" cy="1631216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TABLE IF NOT EXISTS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assignment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(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st_id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bigint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NOT NULL REFERENCES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(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)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dept_id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bigint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NOT NULL REFERENCES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department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(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)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)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049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object 17"/>
          <p:cNvSpPr/>
          <p:nvPr/>
        </p:nvSpPr>
        <p:spPr>
          <a:xfrm>
            <a:off x="2443106" y="1436218"/>
            <a:ext cx="15927192" cy="10014092"/>
          </a:xfrm>
          <a:prstGeom prst="rect">
            <a:avLst/>
          </a:prstGeom>
          <a:blipFill>
            <a:blip r:embed="rId3">
              <a:alphaModFix amt="7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" name="Заголовок 21">
            <a:extLst>
              <a:ext uri="{FF2B5EF4-FFF2-40B4-BE49-F238E27FC236}">
                <a16:creationId xmlns:a16="http://schemas.microsoft.com/office/drawing/2014/main" id="{8BF1452B-FE9D-A040-A7E0-0C1578E864A5}"/>
              </a:ext>
            </a:extLst>
          </p:cNvPr>
          <p:cNvSpPr txBox="1">
            <a:spLocks/>
          </p:cNvSpPr>
          <p:nvPr/>
        </p:nvSpPr>
        <p:spPr>
          <a:xfrm>
            <a:off x="1668691" y="4779379"/>
            <a:ext cx="16518169" cy="1408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12715" algn="ctr" defTabSz="1509582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0" baseline="0">
                <a:solidFill>
                  <a:srgbClr val="FFFFFF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9000"/>
              </a:lnSpc>
            </a:pPr>
            <a:r>
              <a:rPr lang="en-US" sz="8000" b="1" dirty="0">
                <a:solidFill>
                  <a:schemeClr val="tx1"/>
                </a:solidFill>
                <a:latin typeface="Tinkoff Sans" panose="02000506050000020004" pitchFamily="2" charset="0"/>
              </a:rPr>
              <a:t>Demo</a:t>
            </a:r>
            <a:endParaRPr lang="ru-RU" sz="8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pic>
        <p:nvPicPr>
          <p:cNvPr id="2" name="object 30">
            <a:extLst>
              <a:ext uri="{FF2B5EF4-FFF2-40B4-BE49-F238E27FC236}">
                <a16:creationId xmlns:a16="http://schemas.microsoft.com/office/drawing/2014/main" id="{FEEAD62F-E004-E10C-DDCD-F206A0BBCB0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62911" y="4980788"/>
            <a:ext cx="855668" cy="9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8789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1">
            <a:extLst>
              <a:ext uri="{FF2B5EF4-FFF2-40B4-BE49-F238E27FC236}">
                <a16:creationId xmlns:a16="http://schemas.microsoft.com/office/drawing/2014/main" id="{8BF1452B-FE9D-A040-A7E0-0C1578E864A5}"/>
              </a:ext>
            </a:extLst>
          </p:cNvPr>
          <p:cNvSpPr txBox="1">
            <a:spLocks/>
          </p:cNvSpPr>
          <p:nvPr/>
        </p:nvSpPr>
        <p:spPr>
          <a:xfrm>
            <a:off x="1640565" y="4181900"/>
            <a:ext cx="16518169" cy="1408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12715" algn="ctr" defTabSz="1509582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0" baseline="0">
                <a:solidFill>
                  <a:srgbClr val="FFFFFF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9000"/>
              </a:lnSpc>
            </a:pPr>
            <a:r>
              <a:rPr lang="ru-RU" sz="8000" b="1" dirty="0">
                <a:solidFill>
                  <a:schemeClr val="tx1"/>
                </a:solidFill>
                <a:latin typeface="Tinkoff Sans" panose="02000506050000020004" pitchFamily="2" charset="0"/>
              </a:rPr>
              <a:t>Уровни изоляции</a:t>
            </a:r>
          </a:p>
        </p:txBody>
      </p:sp>
      <p:pic>
        <p:nvPicPr>
          <p:cNvPr id="4" name="object 64">
            <a:extLst>
              <a:ext uri="{FF2B5EF4-FFF2-40B4-BE49-F238E27FC236}">
                <a16:creationId xmlns:a16="http://schemas.microsoft.com/office/drawing/2014/main" id="{7435339E-3868-4455-85FF-0AC87A06BD9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6526" y="4506039"/>
            <a:ext cx="717597" cy="81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1278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857294" y="502099"/>
            <a:ext cx="13949730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Кратко про </a:t>
            </a: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ACID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18</a:t>
            </a:fld>
            <a:endParaRPr lang="ru-RU" sz="1600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30078158-510C-6D16-354F-A5B1C1FEC02A}"/>
              </a:ext>
            </a:extLst>
          </p:cNvPr>
          <p:cNvSpPr txBox="1">
            <a:spLocks/>
          </p:cNvSpPr>
          <p:nvPr/>
        </p:nvSpPr>
        <p:spPr>
          <a:xfrm>
            <a:off x="5918682" y="1673060"/>
            <a:ext cx="12790092" cy="308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endParaRPr lang="en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D7B2CF-0358-4DC8-9E5B-7BE8E1CA99C7}"/>
              </a:ext>
            </a:extLst>
          </p:cNvPr>
          <p:cNvSpPr txBox="1"/>
          <p:nvPr/>
        </p:nvSpPr>
        <p:spPr>
          <a:xfrm>
            <a:off x="1030915" y="9376941"/>
            <a:ext cx="17977403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3600" dirty="0"/>
              <a:t>Когда транзакции выполняются параллельно и работают с одними и теми же данными, могут возникать аномалии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14A374-8FFB-4419-9CDC-943E4FC9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054" y="2379121"/>
            <a:ext cx="9548345" cy="6809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1069B2-1347-4623-BC6E-29DB74169BAF}"/>
              </a:ext>
            </a:extLst>
          </p:cNvPr>
          <p:cNvSpPr txBox="1"/>
          <p:nvPr/>
        </p:nvSpPr>
        <p:spPr>
          <a:xfrm>
            <a:off x="1090526" y="1732790"/>
            <a:ext cx="17977403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3600" dirty="0"/>
              <a:t>Транзакция - независимый юнит работы, выполняющийся в отдельном потоке.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1E27CB9-7327-4FB4-85AB-B67951109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2540" y="2567924"/>
            <a:ext cx="1590500" cy="2677656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BEGIN;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UPDATE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...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...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UPDATE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...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COMMIT;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815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857294" y="502099"/>
            <a:ext cx="13949730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Dirty read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19</a:t>
            </a:fld>
            <a:endParaRPr lang="ru-RU" sz="1600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30078158-510C-6D16-354F-A5B1C1FEC02A}"/>
              </a:ext>
            </a:extLst>
          </p:cNvPr>
          <p:cNvSpPr txBox="1">
            <a:spLocks/>
          </p:cNvSpPr>
          <p:nvPr/>
        </p:nvSpPr>
        <p:spPr>
          <a:xfrm>
            <a:off x="5918682" y="1673060"/>
            <a:ext cx="12790092" cy="308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endParaRPr lang="en" sz="3600" dirty="0"/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3DDE6464-6CBC-47B0-97D4-D961CE60B1B6}"/>
              </a:ext>
            </a:extLst>
          </p:cNvPr>
          <p:cNvSpPr txBox="1">
            <a:spLocks/>
          </p:cNvSpPr>
          <p:nvPr/>
        </p:nvSpPr>
        <p:spPr>
          <a:xfrm>
            <a:off x="1090526" y="2208612"/>
            <a:ext cx="15921341" cy="1865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85C2F-CAB7-424C-A280-69036700034F}"/>
              </a:ext>
            </a:extLst>
          </p:cNvPr>
          <p:cNvSpPr txBox="1"/>
          <p:nvPr/>
        </p:nvSpPr>
        <p:spPr>
          <a:xfrm>
            <a:off x="967610" y="1959056"/>
            <a:ext cx="17547427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800" dirty="0"/>
              <a:t>Чтение еще не </a:t>
            </a:r>
            <a:r>
              <a:rPr lang="ru-RU" sz="2800" dirty="0" err="1"/>
              <a:t>закоммиченных</a:t>
            </a:r>
            <a:r>
              <a:rPr lang="ru-RU" sz="2800" dirty="0"/>
              <a:t> данных. Возникает проблема, если транзакция, изменившая данные, не записывается в БД, и другая транзакция выполняет логику на основании данных, отсутствующих в БД.</a:t>
            </a:r>
            <a:endParaRPr lang="en-US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27224C-0445-4193-860A-FC401AB5C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10" y="3017910"/>
            <a:ext cx="8059275" cy="764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12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DE0BF949-84CA-7572-AFE0-0E9EFE374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52E3D186-5DC7-4DB3-92FE-1D8DA2019D33}"/>
              </a:ext>
            </a:extLst>
          </p:cNvPr>
          <p:cNvSpPr txBox="1">
            <a:spLocks/>
          </p:cNvSpPr>
          <p:nvPr/>
        </p:nvSpPr>
        <p:spPr>
          <a:xfrm>
            <a:off x="5904303" y="2435081"/>
            <a:ext cx="12256375" cy="634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3200" dirty="0"/>
              <a:t>Познакомимся с инструментом </a:t>
            </a:r>
            <a:r>
              <a:rPr lang="ru-RU" sz="3200" dirty="0" err="1"/>
              <a:t>версионирования</a:t>
            </a:r>
            <a:r>
              <a:rPr lang="ru-RU" sz="3200" dirty="0"/>
              <a:t> БД - </a:t>
            </a:r>
            <a:r>
              <a:rPr lang="en-US" sz="3200" dirty="0" err="1"/>
              <a:t>Liquibase</a:t>
            </a:r>
            <a:endParaRPr lang="en-US" sz="32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3200" dirty="0"/>
              <a:t>Коснемся типичных аномалий реляционной модели данных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3200" dirty="0"/>
              <a:t>Изучим уровни изоляции и какие проблемы они решают на примерах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3200" dirty="0"/>
              <a:t>Рассмотрим механизмы блокировки строк в таблице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3200" dirty="0"/>
              <a:t>Увидим примеры проблем</a:t>
            </a:r>
            <a:r>
              <a:rPr lang="en-US" sz="3200" dirty="0"/>
              <a:t> </a:t>
            </a:r>
            <a:r>
              <a:rPr lang="ru-RU" sz="3200" dirty="0"/>
              <a:t>и интересных ситуаций, которые могут возникнуть при работе с БД</a:t>
            </a:r>
          </a:p>
          <a:p>
            <a:pPr marL="584640" lvl="1" indent="-584640" hangingPunct="1">
              <a:lnSpc>
                <a:spcPts val="4000"/>
              </a:lnSpc>
            </a:pPr>
            <a:endParaRPr lang="ru-RU" sz="3200" dirty="0"/>
          </a:p>
          <a:p>
            <a:pPr marL="0" lvl="1" indent="0" hangingPunct="1">
              <a:lnSpc>
                <a:spcPts val="4000"/>
              </a:lnSpc>
              <a:buNone/>
            </a:pPr>
            <a:endParaRPr lang="ru-RU" sz="3200" dirty="0"/>
          </a:p>
        </p:txBody>
      </p:sp>
      <p:sp>
        <p:nvSpPr>
          <p:cNvPr id="13" name="Текст 17">
            <a:extLst>
              <a:ext uri="{FF2B5EF4-FFF2-40B4-BE49-F238E27FC236}">
                <a16:creationId xmlns:a16="http://schemas.microsoft.com/office/drawing/2014/main" id="{DC02458A-B965-4B87-AC51-E9E4D0C9CE72}"/>
              </a:ext>
            </a:extLst>
          </p:cNvPr>
          <p:cNvSpPr txBox="1">
            <a:spLocks/>
          </p:cNvSpPr>
          <p:nvPr/>
        </p:nvSpPr>
        <p:spPr>
          <a:xfrm>
            <a:off x="756243" y="2435081"/>
            <a:ext cx="3321127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800" b="1" dirty="0">
                <a:latin typeface="Tinkoff Sans" panose="02000506050000020004" pitchFamily="2" charset="0"/>
              </a:rPr>
              <a:t>План семинара</a:t>
            </a:r>
          </a:p>
        </p:txBody>
      </p:sp>
    </p:spTree>
    <p:extLst>
      <p:ext uri="{BB962C8B-B14F-4D97-AF65-F5344CB8AC3E}">
        <p14:creationId xmlns:p14="http://schemas.microsoft.com/office/powerpoint/2010/main" val="174966316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857294" y="502099"/>
            <a:ext cx="13949730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Lost update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20</a:t>
            </a:fld>
            <a:endParaRPr lang="ru-RU" sz="1600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30078158-510C-6D16-354F-A5B1C1FEC02A}"/>
              </a:ext>
            </a:extLst>
          </p:cNvPr>
          <p:cNvSpPr txBox="1">
            <a:spLocks/>
          </p:cNvSpPr>
          <p:nvPr/>
        </p:nvSpPr>
        <p:spPr>
          <a:xfrm>
            <a:off x="5918682" y="1673060"/>
            <a:ext cx="12790092" cy="308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endParaRPr lang="en" sz="3600" dirty="0"/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3DDE6464-6CBC-47B0-97D4-D961CE60B1B6}"/>
              </a:ext>
            </a:extLst>
          </p:cNvPr>
          <p:cNvSpPr txBox="1">
            <a:spLocks/>
          </p:cNvSpPr>
          <p:nvPr/>
        </p:nvSpPr>
        <p:spPr>
          <a:xfrm>
            <a:off x="1090526" y="2208612"/>
            <a:ext cx="15921341" cy="1865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85C2F-CAB7-424C-A280-69036700034F}"/>
              </a:ext>
            </a:extLst>
          </p:cNvPr>
          <p:cNvSpPr txBox="1"/>
          <p:nvPr/>
        </p:nvSpPr>
        <p:spPr>
          <a:xfrm>
            <a:off x="967610" y="1947002"/>
            <a:ext cx="17547427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800" dirty="0"/>
              <a:t>Апдейт из двух параллельных транзакций одного поля одной строки.</a:t>
            </a:r>
            <a:endParaRPr lang="en-US" sz="2800" dirty="0"/>
          </a:p>
          <a:p>
            <a:r>
              <a:rPr lang="ru-RU" sz="2800" dirty="0"/>
              <a:t>Пример - апдейт численного поля на </a:t>
            </a:r>
            <a:r>
              <a:rPr lang="ru-RU" sz="2800" dirty="0" err="1"/>
              <a:t>захардкоженное</a:t>
            </a:r>
            <a:r>
              <a:rPr lang="ru-RU" sz="2800" dirty="0"/>
              <a:t> значение (не через предыдущее значение поля)</a:t>
            </a:r>
            <a:endParaRPr lang="en-US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079ED8-80F7-4914-8CF1-0B8595B9D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526" y="3035662"/>
            <a:ext cx="10307488" cy="59158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B635EB-B892-4D10-84C9-4D937E10A26F}"/>
              </a:ext>
            </a:extLst>
          </p:cNvPr>
          <p:cNvSpPr txBox="1"/>
          <p:nvPr/>
        </p:nvSpPr>
        <p:spPr>
          <a:xfrm>
            <a:off x="1090526" y="9487065"/>
            <a:ext cx="1754742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800" dirty="0"/>
              <a:t>Результат - 101. </a:t>
            </a:r>
            <a:r>
              <a:rPr lang="en-US" sz="2800" dirty="0"/>
              <a:t>Transaction 2 </a:t>
            </a:r>
            <a:r>
              <a:rPr lang="ru-RU" sz="2800" dirty="0"/>
              <a:t>перезапишет то, что записала </a:t>
            </a:r>
            <a:r>
              <a:rPr lang="en-US" sz="2800" dirty="0"/>
              <a:t>Transaction 1</a:t>
            </a:r>
          </a:p>
        </p:txBody>
      </p:sp>
    </p:spTree>
    <p:extLst>
      <p:ext uri="{BB962C8B-B14F-4D97-AF65-F5344CB8AC3E}">
        <p14:creationId xmlns:p14="http://schemas.microsoft.com/office/powerpoint/2010/main" val="905642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857294" y="502099"/>
            <a:ext cx="13949730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Non-repeatable read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21</a:t>
            </a:fld>
            <a:endParaRPr lang="ru-RU" sz="1600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30078158-510C-6D16-354F-A5B1C1FEC02A}"/>
              </a:ext>
            </a:extLst>
          </p:cNvPr>
          <p:cNvSpPr txBox="1">
            <a:spLocks/>
          </p:cNvSpPr>
          <p:nvPr/>
        </p:nvSpPr>
        <p:spPr>
          <a:xfrm>
            <a:off x="5918682" y="1673060"/>
            <a:ext cx="12790092" cy="308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endParaRPr lang="en" sz="3600" dirty="0"/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3DDE6464-6CBC-47B0-97D4-D961CE60B1B6}"/>
              </a:ext>
            </a:extLst>
          </p:cNvPr>
          <p:cNvSpPr txBox="1">
            <a:spLocks/>
          </p:cNvSpPr>
          <p:nvPr/>
        </p:nvSpPr>
        <p:spPr>
          <a:xfrm>
            <a:off x="1090526" y="2208612"/>
            <a:ext cx="15921341" cy="1865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85C2F-CAB7-424C-A280-69036700034F}"/>
              </a:ext>
            </a:extLst>
          </p:cNvPr>
          <p:cNvSpPr txBox="1"/>
          <p:nvPr/>
        </p:nvSpPr>
        <p:spPr>
          <a:xfrm>
            <a:off x="967610" y="1947002"/>
            <a:ext cx="17547427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800" dirty="0"/>
              <a:t>Неповторяющиеся значения одних и тех же строк во время выполнения одной транзакции.</a:t>
            </a:r>
          </a:p>
          <a:p>
            <a:r>
              <a:rPr lang="ru-RU" sz="2800" dirty="0"/>
              <a:t>Воспроизводится, если между </a:t>
            </a:r>
            <a:r>
              <a:rPr lang="ru-RU" sz="2800" dirty="0" err="1"/>
              <a:t>селектами</a:t>
            </a:r>
            <a:r>
              <a:rPr lang="ru-RU" sz="2800" dirty="0"/>
              <a:t> другая транзакция </a:t>
            </a:r>
            <a:r>
              <a:rPr lang="ru-RU" sz="2800" dirty="0" err="1"/>
              <a:t>проапдейтила</a:t>
            </a:r>
            <a:r>
              <a:rPr lang="ru-RU" sz="2800" dirty="0"/>
              <a:t> зависимые данные.</a:t>
            </a:r>
            <a:endParaRPr lang="en-US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906991-EB3E-43A2-A5B1-44F5C794C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22" y="2956793"/>
            <a:ext cx="10288436" cy="786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77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857294" y="502099"/>
            <a:ext cx="13949730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Phantom read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22</a:t>
            </a:fld>
            <a:endParaRPr lang="ru-RU" sz="1600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30078158-510C-6D16-354F-A5B1C1FEC02A}"/>
              </a:ext>
            </a:extLst>
          </p:cNvPr>
          <p:cNvSpPr txBox="1">
            <a:spLocks/>
          </p:cNvSpPr>
          <p:nvPr/>
        </p:nvSpPr>
        <p:spPr>
          <a:xfrm>
            <a:off x="5918682" y="1673060"/>
            <a:ext cx="12790092" cy="308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endParaRPr lang="en" sz="3600" dirty="0"/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3DDE6464-6CBC-47B0-97D4-D961CE60B1B6}"/>
              </a:ext>
            </a:extLst>
          </p:cNvPr>
          <p:cNvSpPr txBox="1">
            <a:spLocks/>
          </p:cNvSpPr>
          <p:nvPr/>
        </p:nvSpPr>
        <p:spPr>
          <a:xfrm>
            <a:off x="1090526" y="2208612"/>
            <a:ext cx="15921341" cy="1865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85C2F-CAB7-424C-A280-69036700034F}"/>
              </a:ext>
            </a:extLst>
          </p:cNvPr>
          <p:cNvSpPr txBox="1"/>
          <p:nvPr/>
        </p:nvSpPr>
        <p:spPr>
          <a:xfrm>
            <a:off x="967610" y="1947002"/>
            <a:ext cx="17547427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800" dirty="0"/>
              <a:t>Неповторяющийся набор </a:t>
            </a:r>
            <a:r>
              <a:rPr lang="ru-RU" sz="2800" dirty="0" err="1"/>
              <a:t>данныхчерез</a:t>
            </a:r>
            <a:r>
              <a:rPr lang="ru-RU" sz="2800" dirty="0"/>
              <a:t> один и тот же </a:t>
            </a:r>
            <a:r>
              <a:rPr lang="en-US" sz="2800" dirty="0"/>
              <a:t>SELECT </a:t>
            </a:r>
            <a:r>
              <a:rPr lang="ru-RU" sz="2800" dirty="0"/>
              <a:t>во время выполнения одной транзакции.</a:t>
            </a:r>
          </a:p>
          <a:p>
            <a:r>
              <a:rPr lang="ru-RU" sz="2800" dirty="0"/>
              <a:t>Воспроизводится, если между </a:t>
            </a:r>
            <a:r>
              <a:rPr lang="ru-RU" sz="2800" dirty="0" err="1"/>
              <a:t>селектами</a:t>
            </a:r>
            <a:r>
              <a:rPr lang="ru-RU" sz="2800" dirty="0"/>
              <a:t> другая транзакция добавила новые данные, которые попадают под условие </a:t>
            </a:r>
            <a:r>
              <a:rPr lang="ru-RU" sz="2800" dirty="0" err="1"/>
              <a:t>селекта</a:t>
            </a:r>
            <a:endParaRPr lang="en-US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2CCECB-1695-4EA7-8F10-191C5C842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43" y="3331997"/>
            <a:ext cx="10412278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94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857294" y="502099"/>
            <a:ext cx="13949730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Serialization anomaly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23</a:t>
            </a:fld>
            <a:endParaRPr lang="ru-RU" sz="1600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30078158-510C-6D16-354F-A5B1C1FEC02A}"/>
              </a:ext>
            </a:extLst>
          </p:cNvPr>
          <p:cNvSpPr txBox="1">
            <a:spLocks/>
          </p:cNvSpPr>
          <p:nvPr/>
        </p:nvSpPr>
        <p:spPr>
          <a:xfrm>
            <a:off x="5918682" y="1673060"/>
            <a:ext cx="12790092" cy="308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endParaRPr lang="en" sz="3600" dirty="0"/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3DDE6464-6CBC-47B0-97D4-D961CE60B1B6}"/>
              </a:ext>
            </a:extLst>
          </p:cNvPr>
          <p:cNvSpPr txBox="1">
            <a:spLocks/>
          </p:cNvSpPr>
          <p:nvPr/>
        </p:nvSpPr>
        <p:spPr>
          <a:xfrm>
            <a:off x="1090526" y="2208612"/>
            <a:ext cx="15921341" cy="1865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85C2F-CAB7-424C-A280-69036700034F}"/>
              </a:ext>
            </a:extLst>
          </p:cNvPr>
          <p:cNvSpPr txBox="1"/>
          <p:nvPr/>
        </p:nvSpPr>
        <p:spPr>
          <a:xfrm>
            <a:off x="967610" y="1947002"/>
            <a:ext cx="17547427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800" dirty="0"/>
              <a:t>Неповторяющийся результат выполнения группы транзакций в параллели.</a:t>
            </a:r>
            <a:endParaRPr lang="en-US" sz="2800" dirty="0"/>
          </a:p>
          <a:p>
            <a:r>
              <a:rPr lang="ru-RU" sz="2800" dirty="0"/>
              <a:t>В примере ниже две транзакции, которые влияют друг на друга, результат </a:t>
            </a:r>
            <a:r>
              <a:rPr lang="ru-RU" sz="2800" dirty="0" err="1"/>
              <a:t>селекта</a:t>
            </a:r>
            <a:r>
              <a:rPr lang="ru-RU" sz="2800" dirty="0"/>
              <a:t> будет разным в зависимости от порядка выполнения</a:t>
            </a:r>
            <a:endParaRPr lang="en-US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8642A9-12EB-41CD-9C7F-09125EBEE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10" y="3308645"/>
            <a:ext cx="11260121" cy="75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857294" y="502099"/>
            <a:ext cx="13949730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Уровни изоляции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24</a:t>
            </a:fld>
            <a:endParaRPr lang="ru-RU" sz="1600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30078158-510C-6D16-354F-A5B1C1FEC02A}"/>
              </a:ext>
            </a:extLst>
          </p:cNvPr>
          <p:cNvSpPr txBox="1">
            <a:spLocks/>
          </p:cNvSpPr>
          <p:nvPr/>
        </p:nvSpPr>
        <p:spPr>
          <a:xfrm>
            <a:off x="5918682" y="1673060"/>
            <a:ext cx="12790092" cy="308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endParaRPr lang="en" sz="3600" dirty="0"/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3DDE6464-6CBC-47B0-97D4-D961CE60B1B6}"/>
              </a:ext>
            </a:extLst>
          </p:cNvPr>
          <p:cNvSpPr txBox="1">
            <a:spLocks/>
          </p:cNvSpPr>
          <p:nvPr/>
        </p:nvSpPr>
        <p:spPr>
          <a:xfrm>
            <a:off x="1090526" y="2208611"/>
            <a:ext cx="15921341" cy="7449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b="1" dirty="0"/>
              <a:t>Read uncommitted</a:t>
            </a:r>
            <a:r>
              <a:rPr lang="ru-RU" sz="2800" dirty="0"/>
              <a:t> - параллельные транзакции могут читать неокончательные (</a:t>
            </a:r>
            <a:r>
              <a:rPr lang="en-US" sz="2800" dirty="0"/>
              <a:t>not </a:t>
            </a:r>
            <a:r>
              <a:rPr lang="en-US" sz="2800" dirty="0" err="1"/>
              <a:t>commited</a:t>
            </a:r>
            <a:r>
              <a:rPr lang="en-US" sz="2800" dirty="0"/>
              <a:t>) </a:t>
            </a:r>
            <a:r>
              <a:rPr lang="ru-RU" sz="2800" dirty="0"/>
              <a:t>изменения из других транзакций</a:t>
            </a:r>
            <a:r>
              <a:rPr lang="en-US" sz="2800" dirty="0"/>
              <a:t>. </a:t>
            </a:r>
            <a:r>
              <a:rPr lang="ru-RU" sz="2800" dirty="0"/>
              <a:t>Отсутствует в </a:t>
            </a:r>
            <a:r>
              <a:rPr lang="en-US" sz="2800" dirty="0"/>
              <a:t>PostgreSQL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b="1" dirty="0"/>
              <a:t>Read committed</a:t>
            </a:r>
            <a:r>
              <a:rPr lang="en-US" sz="2800" dirty="0"/>
              <a:t> - </a:t>
            </a:r>
            <a:r>
              <a:rPr lang="ru-RU" sz="2800" dirty="0"/>
              <a:t>параллельные транзакции могут читать только те изменения, которые были </a:t>
            </a:r>
            <a:r>
              <a:rPr lang="ru-RU" sz="2800" dirty="0" err="1"/>
              <a:t>закоммичены</a:t>
            </a:r>
            <a:r>
              <a:rPr lang="ru-RU" sz="2800" dirty="0"/>
              <a:t> в других транзакциях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b="1" dirty="0"/>
              <a:t>Repeatable read</a:t>
            </a:r>
            <a:r>
              <a:rPr lang="en-US" sz="2800" dirty="0"/>
              <a:t> - </a:t>
            </a:r>
            <a:r>
              <a:rPr lang="ru-RU" sz="2800" dirty="0"/>
              <a:t>то же, что и </a:t>
            </a:r>
            <a:r>
              <a:rPr lang="en-US" sz="2800" dirty="0"/>
              <a:t>Read </a:t>
            </a:r>
            <a:r>
              <a:rPr lang="en-US" sz="2800" dirty="0" err="1"/>
              <a:t>commited</a:t>
            </a:r>
            <a:r>
              <a:rPr lang="en-US" sz="2800" dirty="0"/>
              <a:t>, </a:t>
            </a:r>
            <a:r>
              <a:rPr lang="ru-RU" sz="2800" dirty="0"/>
              <a:t>но с дополнительной гарантией: одинаковый </a:t>
            </a:r>
            <a:r>
              <a:rPr lang="en-US" sz="2800" dirty="0"/>
              <a:t>SELECT </a:t>
            </a:r>
            <a:r>
              <a:rPr lang="ru-RU" sz="2800" dirty="0"/>
              <a:t>в рамках одной транзакции гарантирует получение одинакового результата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b="1" dirty="0"/>
              <a:t>Serializable</a:t>
            </a:r>
            <a:r>
              <a:rPr lang="en-US" sz="2800" dirty="0"/>
              <a:t> - </a:t>
            </a:r>
            <a:r>
              <a:rPr lang="ru-RU" sz="2800" dirty="0"/>
              <a:t>зависимые друг от друга транзакции выполняются последовательно</a:t>
            </a:r>
            <a:endParaRPr lang="ru-RU" sz="2800" b="1" dirty="0"/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b="1" dirty="0"/>
              <a:t>Уровень изоляции по умолчанию в </a:t>
            </a:r>
            <a:r>
              <a:rPr lang="en-US" sz="2800" b="1" dirty="0"/>
              <a:t>PostgreSQL - Read committed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02B364-816D-40FD-A3B3-34D1A51C5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526" y="7707489"/>
            <a:ext cx="17095808" cy="24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5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857294" y="502099"/>
            <a:ext cx="13949730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Уровни изоляции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25</a:t>
            </a:fld>
            <a:endParaRPr lang="ru-RU" sz="1600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30078158-510C-6D16-354F-A5B1C1FEC02A}"/>
              </a:ext>
            </a:extLst>
          </p:cNvPr>
          <p:cNvSpPr txBox="1">
            <a:spLocks/>
          </p:cNvSpPr>
          <p:nvPr/>
        </p:nvSpPr>
        <p:spPr>
          <a:xfrm>
            <a:off x="5918682" y="1673060"/>
            <a:ext cx="12790092" cy="308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endParaRPr lang="en" sz="3600" dirty="0"/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3DDE6464-6CBC-47B0-97D4-D961CE60B1B6}"/>
              </a:ext>
            </a:extLst>
          </p:cNvPr>
          <p:cNvSpPr txBox="1">
            <a:spLocks/>
          </p:cNvSpPr>
          <p:nvPr/>
        </p:nvSpPr>
        <p:spPr>
          <a:xfrm>
            <a:off x="1090526" y="3748044"/>
            <a:ext cx="15921341" cy="2421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457200" lvl="1" indent="-457200" hangingPunct="1">
              <a:lnSpc>
                <a:spcPts val="4000"/>
              </a:lnSpc>
            </a:pPr>
            <a:r>
              <a:rPr lang="ru-RU" sz="3200" dirty="0"/>
              <a:t>Чем выше уровень изоляции - тем медленнее работает БД.</a:t>
            </a:r>
          </a:p>
          <a:p>
            <a:pPr marL="457200" lvl="1" indent="-457200" hangingPunct="1">
              <a:lnSpc>
                <a:spcPts val="4000"/>
              </a:lnSpc>
            </a:pPr>
            <a:r>
              <a:rPr lang="ru-RU" sz="3200" dirty="0"/>
              <a:t>Чем ниже уровень изоляции - тем меньше </a:t>
            </a:r>
            <a:r>
              <a:rPr lang="ru-RU" sz="3200" dirty="0" err="1"/>
              <a:t>консистентность</a:t>
            </a:r>
            <a:r>
              <a:rPr lang="ru-RU" sz="3200" dirty="0"/>
              <a:t> возвращаемых данных при работе с БД.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1936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object 17"/>
          <p:cNvSpPr/>
          <p:nvPr/>
        </p:nvSpPr>
        <p:spPr>
          <a:xfrm>
            <a:off x="2443106" y="1436218"/>
            <a:ext cx="15927192" cy="10014092"/>
          </a:xfrm>
          <a:prstGeom prst="rect">
            <a:avLst/>
          </a:prstGeom>
          <a:blipFill>
            <a:blip r:embed="rId3">
              <a:alphaModFix amt="7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" name="Заголовок 21">
            <a:extLst>
              <a:ext uri="{FF2B5EF4-FFF2-40B4-BE49-F238E27FC236}">
                <a16:creationId xmlns:a16="http://schemas.microsoft.com/office/drawing/2014/main" id="{8BF1452B-FE9D-A040-A7E0-0C1578E864A5}"/>
              </a:ext>
            </a:extLst>
          </p:cNvPr>
          <p:cNvSpPr txBox="1">
            <a:spLocks/>
          </p:cNvSpPr>
          <p:nvPr/>
        </p:nvSpPr>
        <p:spPr>
          <a:xfrm>
            <a:off x="1668691" y="4779379"/>
            <a:ext cx="16518169" cy="1408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12715" algn="ctr" defTabSz="1509582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0" baseline="0">
                <a:solidFill>
                  <a:srgbClr val="FFFFFF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9000"/>
              </a:lnSpc>
            </a:pPr>
            <a:r>
              <a:rPr lang="en-US" sz="8000" b="1" dirty="0">
                <a:solidFill>
                  <a:schemeClr val="tx1"/>
                </a:solidFill>
                <a:latin typeface="Tinkoff Sans" panose="02000506050000020004" pitchFamily="2" charset="0"/>
              </a:rPr>
              <a:t>Demo</a:t>
            </a:r>
            <a:endParaRPr lang="ru-RU" sz="8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pic>
        <p:nvPicPr>
          <p:cNvPr id="2" name="object 30">
            <a:extLst>
              <a:ext uri="{FF2B5EF4-FFF2-40B4-BE49-F238E27FC236}">
                <a16:creationId xmlns:a16="http://schemas.microsoft.com/office/drawing/2014/main" id="{FEEAD62F-E004-E10C-DDCD-F206A0BBCB0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62911" y="4980788"/>
            <a:ext cx="855668" cy="9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3637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1">
            <a:extLst>
              <a:ext uri="{FF2B5EF4-FFF2-40B4-BE49-F238E27FC236}">
                <a16:creationId xmlns:a16="http://schemas.microsoft.com/office/drawing/2014/main" id="{8BF1452B-FE9D-A040-A7E0-0C1578E864A5}"/>
              </a:ext>
            </a:extLst>
          </p:cNvPr>
          <p:cNvSpPr txBox="1">
            <a:spLocks/>
          </p:cNvSpPr>
          <p:nvPr/>
        </p:nvSpPr>
        <p:spPr>
          <a:xfrm>
            <a:off x="1640565" y="4181900"/>
            <a:ext cx="16518169" cy="1408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12715" algn="ctr" defTabSz="1509582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0" baseline="0">
                <a:solidFill>
                  <a:srgbClr val="FFFFFF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9000"/>
              </a:lnSpc>
            </a:pPr>
            <a:r>
              <a:rPr lang="ru-RU" sz="8000" b="1" dirty="0">
                <a:solidFill>
                  <a:schemeClr val="tx1"/>
                </a:solidFill>
                <a:latin typeface="Tinkoff Sans" panose="02000506050000020004" pitchFamily="2" charset="0"/>
              </a:rPr>
              <a:t>Блокировки</a:t>
            </a:r>
          </a:p>
        </p:txBody>
      </p:sp>
      <p:pic>
        <p:nvPicPr>
          <p:cNvPr id="4" name="object 64">
            <a:extLst>
              <a:ext uri="{FF2B5EF4-FFF2-40B4-BE49-F238E27FC236}">
                <a16:creationId xmlns:a16="http://schemas.microsoft.com/office/drawing/2014/main" id="{7435339E-3868-4455-85FF-0AC87A06BD9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7615" y="4477127"/>
            <a:ext cx="717597" cy="81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3262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28</a:t>
            </a:fld>
            <a:endParaRPr lang="ru-RU" sz="1600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30078158-510C-6D16-354F-A5B1C1FEC02A}"/>
              </a:ext>
            </a:extLst>
          </p:cNvPr>
          <p:cNvSpPr txBox="1">
            <a:spLocks/>
          </p:cNvSpPr>
          <p:nvPr/>
        </p:nvSpPr>
        <p:spPr>
          <a:xfrm>
            <a:off x="5918682" y="1673060"/>
            <a:ext cx="12790092" cy="308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endParaRPr lang="en" sz="3600" dirty="0"/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C539396A-F5DA-48B0-BAB3-815770EA3068}"/>
              </a:ext>
            </a:extLst>
          </p:cNvPr>
          <p:cNvSpPr txBox="1">
            <a:spLocks/>
          </p:cNvSpPr>
          <p:nvPr/>
        </p:nvSpPr>
        <p:spPr>
          <a:xfrm>
            <a:off x="815651" y="2030188"/>
            <a:ext cx="15921341" cy="7449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Блокировки нужны для упорядочивания доступа к объекту из нескольких транзакций. Например, если транзакция производит </a:t>
            </a:r>
            <a:r>
              <a:rPr lang="en-US" sz="2800" dirty="0"/>
              <a:t>UPDATE</a:t>
            </a:r>
            <a:r>
              <a:rPr lang="ru-RU" sz="2800" dirty="0"/>
              <a:t> на строке - строка блокируется.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b="1" dirty="0"/>
              <a:t>table-level</a:t>
            </a:r>
            <a:r>
              <a:rPr lang="ru-RU" sz="2800" b="1" dirty="0"/>
              <a:t> </a:t>
            </a:r>
            <a:r>
              <a:rPr lang="ru-RU" sz="2800" dirty="0"/>
              <a:t> - блокировка всей таблицы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b="1" dirty="0"/>
              <a:t>row-level</a:t>
            </a:r>
            <a:r>
              <a:rPr lang="ru-RU" sz="2800" dirty="0"/>
              <a:t> - блокировка конкретной строки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Преимущественно используются блокировки на уровне строки, т.к. они гораздо производительнее.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b="1" dirty="0"/>
              <a:t>Read lock</a:t>
            </a:r>
            <a:r>
              <a:rPr lang="en-US" sz="2800" dirty="0"/>
              <a:t> (shared lock, non-exclusive lock) - </a:t>
            </a:r>
            <a:r>
              <a:rPr lang="ru-RU" sz="2800" dirty="0"/>
              <a:t>блокирует доступ на чтение во время записи, может быть захвачен несколькими потоками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b="1" dirty="0"/>
              <a:t>Read-write lock</a:t>
            </a:r>
            <a:r>
              <a:rPr lang="en-US" sz="2800" dirty="0"/>
              <a:t> (exclusive lock) - </a:t>
            </a:r>
            <a:r>
              <a:rPr lang="ru-RU" sz="2800" dirty="0"/>
              <a:t>блокирует доступ на запись и чтение, может быть захвачен только одним потоком</a:t>
            </a:r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4DE88612-273E-418F-B7BB-C1108648985F}"/>
              </a:ext>
            </a:extLst>
          </p:cNvPr>
          <p:cNvSpPr txBox="1"/>
          <p:nvPr/>
        </p:nvSpPr>
        <p:spPr>
          <a:xfrm>
            <a:off x="967610" y="532814"/>
            <a:ext cx="13949730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Виды блокировок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993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967610" y="532814"/>
            <a:ext cx="13949730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Pessimistic vs optimistic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29</a:t>
            </a:fld>
            <a:endParaRPr lang="ru-RU" sz="1600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30078158-510C-6D16-354F-A5B1C1FEC02A}"/>
              </a:ext>
            </a:extLst>
          </p:cNvPr>
          <p:cNvSpPr txBox="1">
            <a:spLocks/>
          </p:cNvSpPr>
          <p:nvPr/>
        </p:nvSpPr>
        <p:spPr>
          <a:xfrm>
            <a:off x="5918682" y="1673060"/>
            <a:ext cx="12790092" cy="308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endParaRPr lang="en" sz="3600" dirty="0"/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C539396A-F5DA-48B0-BAB3-815770EA3068}"/>
              </a:ext>
            </a:extLst>
          </p:cNvPr>
          <p:cNvSpPr txBox="1">
            <a:spLocks/>
          </p:cNvSpPr>
          <p:nvPr/>
        </p:nvSpPr>
        <p:spPr>
          <a:xfrm>
            <a:off x="815651" y="2030188"/>
            <a:ext cx="15921341" cy="7449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b="1" dirty="0"/>
              <a:t>Пессимистичная блокировка</a:t>
            </a:r>
            <a:r>
              <a:rPr lang="ru-RU" sz="2800" dirty="0"/>
              <a:t> явно блокирует строку до тех пор, пока процесс не отпустит блокировку.</a:t>
            </a:r>
            <a:r>
              <a:rPr lang="en-US" sz="2800" dirty="0"/>
              <a:t> </a:t>
            </a:r>
            <a:r>
              <a:rPr lang="ru-RU" sz="2800" dirty="0"/>
              <a:t>Параллельные транзакции будут ожидать освобождения блокировки</a:t>
            </a:r>
            <a:r>
              <a:rPr lang="en-US" sz="2800" dirty="0"/>
              <a:t>.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b="1" dirty="0"/>
              <a:t>Оптимистичная блокировка</a:t>
            </a:r>
            <a:r>
              <a:rPr lang="ru-RU" sz="2800" dirty="0"/>
              <a:t> работает через проверку версии строки непосредственно перед изменениями. Если другая транзакция внесла изменения перед текущей - текущая вернет негативный результат приложению.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Pessimistic</a:t>
            </a: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-подход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дает более строгие гарантии, чем 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Optimistic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Optimistic</a:t>
            </a: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-подход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производительнее, чем 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Pessimistic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717332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1">
            <a:extLst>
              <a:ext uri="{FF2B5EF4-FFF2-40B4-BE49-F238E27FC236}">
                <a16:creationId xmlns:a16="http://schemas.microsoft.com/office/drawing/2014/main" id="{8BF1452B-FE9D-A040-A7E0-0C1578E864A5}"/>
              </a:ext>
            </a:extLst>
          </p:cNvPr>
          <p:cNvSpPr txBox="1">
            <a:spLocks/>
          </p:cNvSpPr>
          <p:nvPr/>
        </p:nvSpPr>
        <p:spPr>
          <a:xfrm>
            <a:off x="1640565" y="4181900"/>
            <a:ext cx="16518169" cy="1408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12715" algn="ctr" defTabSz="1509582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0" baseline="0">
                <a:solidFill>
                  <a:srgbClr val="FFFFFF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9000"/>
              </a:lnSpc>
            </a:pPr>
            <a:r>
              <a:rPr lang="ru-RU" sz="8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Версионирование</a:t>
            </a:r>
            <a:r>
              <a:rPr lang="ru-RU" sz="8000" b="1" dirty="0">
                <a:solidFill>
                  <a:schemeClr val="tx1"/>
                </a:solidFill>
                <a:latin typeface="Tinkoff Sans" panose="02000506050000020004" pitchFamily="2" charset="0"/>
              </a:rPr>
              <a:t> БД</a:t>
            </a:r>
          </a:p>
        </p:txBody>
      </p:sp>
      <p:pic>
        <p:nvPicPr>
          <p:cNvPr id="7" name="object 35">
            <a:extLst>
              <a:ext uri="{FF2B5EF4-FFF2-40B4-BE49-F238E27FC236}">
                <a16:creationId xmlns:a16="http://schemas.microsoft.com/office/drawing/2014/main" id="{71BBBB7C-CF1B-4969-90C7-212ED144B7C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85817" y="4363695"/>
            <a:ext cx="1167203" cy="91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1481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967610" y="532814"/>
            <a:ext cx="17899124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Явные блокировки, </a:t>
            </a: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SELECT FOR</a:t>
            </a: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30</a:t>
            </a:fld>
            <a:endParaRPr lang="ru-RU" sz="1600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30078158-510C-6D16-354F-A5B1C1FEC02A}"/>
              </a:ext>
            </a:extLst>
          </p:cNvPr>
          <p:cNvSpPr txBox="1">
            <a:spLocks/>
          </p:cNvSpPr>
          <p:nvPr/>
        </p:nvSpPr>
        <p:spPr>
          <a:xfrm>
            <a:off x="5918682" y="1673060"/>
            <a:ext cx="12790092" cy="308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endParaRPr lang="en" sz="3600" dirty="0"/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C539396A-F5DA-48B0-BAB3-815770EA3068}"/>
              </a:ext>
            </a:extLst>
          </p:cNvPr>
          <p:cNvSpPr txBox="1">
            <a:spLocks/>
          </p:cNvSpPr>
          <p:nvPr/>
        </p:nvSpPr>
        <p:spPr>
          <a:xfrm>
            <a:off x="815651" y="2030188"/>
            <a:ext cx="15921341" cy="8201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Есть возможность явным образом заблокировать таблицы или строки на время выполнения транзакции.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b="1" dirty="0"/>
              <a:t>SELECT FOR UPDATE</a:t>
            </a:r>
            <a:r>
              <a:rPr lang="en-US" sz="2800" dirty="0"/>
              <a:t> - </a:t>
            </a:r>
            <a:r>
              <a:rPr lang="ru-RU" sz="2800" dirty="0"/>
              <a:t>навешивает блокировку (как при </a:t>
            </a:r>
            <a:r>
              <a:rPr lang="en-US" sz="2800" dirty="0"/>
              <a:t>UPDATE</a:t>
            </a:r>
            <a:r>
              <a:rPr lang="ru-RU" sz="2800" dirty="0"/>
              <a:t>)</a:t>
            </a:r>
            <a:r>
              <a:rPr lang="en-US" sz="2800" dirty="0"/>
              <a:t> </a:t>
            </a:r>
            <a:r>
              <a:rPr lang="ru-RU" sz="2800" dirty="0"/>
              <a:t>на все строки, попавшие под условия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Пример использования: </a:t>
            </a:r>
            <a:r>
              <a:rPr lang="ru-RU" sz="2800" dirty="0" err="1"/>
              <a:t>параллелизация</a:t>
            </a:r>
            <a:r>
              <a:rPr lang="ru-RU" sz="2800" dirty="0"/>
              <a:t> обработки строк на уровне приложения.</a:t>
            </a:r>
          </a:p>
          <a:p>
            <a:pPr marL="0" lvl="1" indent="0" hangingPunct="1">
              <a:lnSpc>
                <a:spcPts val="4000"/>
              </a:lnSpc>
              <a:buNone/>
            </a:pPr>
            <a:endParaRPr lang="en-US" sz="2800" dirty="0"/>
          </a:p>
          <a:p>
            <a:pPr marL="0" lvl="1" indent="0" hangingPunct="1">
              <a:lnSpc>
                <a:spcPts val="4000"/>
              </a:lnSpc>
              <a:buNone/>
            </a:pPr>
            <a:endParaRPr lang="en-US" sz="2800" b="1" dirty="0"/>
          </a:p>
          <a:p>
            <a:pPr marL="0" lvl="1" indent="0" hangingPunct="1">
              <a:lnSpc>
                <a:spcPts val="4000"/>
              </a:lnSpc>
              <a:buNone/>
            </a:pPr>
            <a:endParaRPr lang="en-US" sz="2800" b="1" dirty="0"/>
          </a:p>
          <a:p>
            <a:pPr marL="0" lvl="1" indent="0" hangingPunct="1">
              <a:lnSpc>
                <a:spcPts val="4000"/>
              </a:lnSpc>
              <a:buNone/>
            </a:pPr>
            <a:endParaRPr lang="en-US" sz="2800" b="1" dirty="0"/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b="1" dirty="0"/>
              <a:t>FOR UPDATE</a:t>
            </a:r>
            <a:r>
              <a:rPr lang="ru-RU" sz="2800" dirty="0"/>
              <a:t> - не единственный модификатор явной блокировки. Подробнее про явные блокировки - </a:t>
            </a:r>
            <a:r>
              <a:rPr lang="ru-RU" sz="2800" dirty="0">
                <a:hlinkClick r:id="rId4"/>
              </a:rPr>
              <a:t>тут</a:t>
            </a:r>
            <a:endParaRPr lang="ru-RU" sz="2800" dirty="0"/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1A837-A9B3-4F6D-80AD-645437870425}"/>
              </a:ext>
            </a:extLst>
          </p:cNvPr>
          <p:cNvSpPr txBox="1"/>
          <p:nvPr/>
        </p:nvSpPr>
        <p:spPr>
          <a:xfrm>
            <a:off x="815651" y="4328783"/>
            <a:ext cx="5061030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Transaction 1: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rgbClr val="739EC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*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E9E9E"/>
                </a:solidFill>
                <a:effectLst/>
                <a:latin typeface="Courier New" panose="02070309020205020404" pitchFamily="49" charset="0"/>
              </a:rPr>
              <a:t>student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order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by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1AA6C"/>
                </a:solidFill>
                <a:effectLst/>
                <a:latin typeface="Courier New" panose="02070309020205020404" pitchFamily="49" charset="0"/>
              </a:rPr>
              <a:t>name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update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skip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locked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limit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C0C0C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800" dirty="0">
                <a:solidFill>
                  <a:srgbClr val="EECC6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88582-8120-479E-80EB-5C90DF54A61B}"/>
              </a:ext>
            </a:extLst>
          </p:cNvPr>
          <p:cNvSpPr txBox="1"/>
          <p:nvPr/>
        </p:nvSpPr>
        <p:spPr>
          <a:xfrm>
            <a:off x="8575393" y="4282484"/>
            <a:ext cx="5061030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Transaction 2: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rgbClr val="739EC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*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E9E9E"/>
                </a:solidFill>
                <a:effectLst/>
                <a:latin typeface="Courier New" panose="02070309020205020404" pitchFamily="49" charset="0"/>
              </a:rPr>
              <a:t>student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order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by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1AA6C"/>
                </a:solidFill>
                <a:effectLst/>
                <a:latin typeface="Courier New" panose="02070309020205020404" pitchFamily="49" charset="0"/>
              </a:rPr>
              <a:t>name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update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skip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locked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limit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C0C0C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800" dirty="0">
                <a:solidFill>
                  <a:srgbClr val="EECC6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A991EE3-3E5E-496D-9800-E8FB0B155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51" y="6161218"/>
            <a:ext cx="6669681" cy="89987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9F0302-DD17-4BAC-B61B-C8C2649FA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5393" y="6161217"/>
            <a:ext cx="6274139" cy="89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88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967610" y="532814"/>
            <a:ext cx="17899124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Multi-version concurrency control (MVCC)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31</a:t>
            </a:fld>
            <a:endParaRPr lang="ru-RU" sz="1600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30078158-510C-6D16-354F-A5B1C1FEC02A}"/>
              </a:ext>
            </a:extLst>
          </p:cNvPr>
          <p:cNvSpPr txBox="1">
            <a:spLocks/>
          </p:cNvSpPr>
          <p:nvPr/>
        </p:nvSpPr>
        <p:spPr>
          <a:xfrm>
            <a:off x="5918682" y="1673060"/>
            <a:ext cx="12790092" cy="308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endParaRPr lang="en" sz="3600" dirty="0"/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C539396A-F5DA-48B0-BAB3-815770EA3068}"/>
              </a:ext>
            </a:extLst>
          </p:cNvPr>
          <p:cNvSpPr txBox="1">
            <a:spLocks/>
          </p:cNvSpPr>
          <p:nvPr/>
        </p:nvSpPr>
        <p:spPr>
          <a:xfrm>
            <a:off x="815651" y="2030188"/>
            <a:ext cx="15921341" cy="8201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b="1" dirty="0"/>
              <a:t>MVCC</a:t>
            </a:r>
            <a:r>
              <a:rPr lang="en-US" sz="2800" dirty="0"/>
              <a:t> - </a:t>
            </a:r>
            <a:r>
              <a:rPr lang="ru-RU" sz="2800" dirty="0"/>
              <a:t>способ контроля параллельного выполнения транзакций, при котором каждая транзакция видит снимок (</a:t>
            </a:r>
            <a:r>
              <a:rPr lang="en-US" sz="2800" dirty="0"/>
              <a:t>snapshot) </a:t>
            </a:r>
            <a:r>
              <a:rPr lang="ru-RU" sz="2800" dirty="0"/>
              <a:t>БД и каждое изменение строки меняет версию строки.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В случае с </a:t>
            </a:r>
            <a:r>
              <a:rPr lang="en-US" sz="2800" b="1" dirty="0"/>
              <a:t>MVCC</a:t>
            </a:r>
            <a:r>
              <a:rPr lang="ru-RU" sz="2800" dirty="0"/>
              <a:t> запись никогда не блокирует чтение, а чтение никогда не блокирует запись.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b="1" dirty="0"/>
              <a:t>PostgreSQL</a:t>
            </a:r>
            <a:r>
              <a:rPr lang="en-US" sz="2800" dirty="0"/>
              <a:t> </a:t>
            </a:r>
            <a:r>
              <a:rPr lang="ru-RU" sz="2800" dirty="0"/>
              <a:t>применяет </a:t>
            </a:r>
            <a:r>
              <a:rPr lang="en-US" sz="2800" dirty="0"/>
              <a:t>MVCC </a:t>
            </a:r>
            <a:r>
              <a:rPr lang="ru-RU" sz="2800" dirty="0"/>
              <a:t>для обеспечения </a:t>
            </a:r>
            <a:r>
              <a:rPr lang="ru-RU" sz="2800" dirty="0" err="1"/>
              <a:t>консистентности</a:t>
            </a:r>
            <a:r>
              <a:rPr lang="ru-RU" sz="2800" dirty="0"/>
              <a:t> данных и улучшения быстродействия.</a:t>
            </a:r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/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/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/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Подробнее - </a:t>
            </a:r>
            <a:r>
              <a:rPr lang="ru-RU" sz="2800" dirty="0">
                <a:hlinkClick r:id="rId4"/>
              </a:rPr>
              <a:t>тут</a:t>
            </a:r>
            <a:r>
              <a:rPr lang="ru-RU" sz="2800" dirty="0"/>
              <a:t> и </a:t>
            </a:r>
            <a:r>
              <a:rPr lang="ru-RU" sz="2800" dirty="0">
                <a:hlinkClick r:id="rId5"/>
              </a:rPr>
              <a:t>тут</a:t>
            </a:r>
            <a:endParaRPr lang="ru-RU" sz="2800" dirty="0"/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b="1" dirty="0"/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5876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967610" y="532814"/>
            <a:ext cx="17899124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Multi-version concurrency control (MVCC)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32</a:t>
            </a:fld>
            <a:endParaRPr lang="ru-RU" sz="1600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30078158-510C-6D16-354F-A5B1C1FEC02A}"/>
              </a:ext>
            </a:extLst>
          </p:cNvPr>
          <p:cNvSpPr txBox="1">
            <a:spLocks/>
          </p:cNvSpPr>
          <p:nvPr/>
        </p:nvSpPr>
        <p:spPr>
          <a:xfrm>
            <a:off x="5918682" y="1673060"/>
            <a:ext cx="12790092" cy="308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endParaRPr lang="en" sz="3600" dirty="0"/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C539396A-F5DA-48B0-BAB3-815770EA3068}"/>
              </a:ext>
            </a:extLst>
          </p:cNvPr>
          <p:cNvSpPr txBox="1">
            <a:spLocks/>
          </p:cNvSpPr>
          <p:nvPr/>
        </p:nvSpPr>
        <p:spPr>
          <a:xfrm>
            <a:off x="9899650" y="2200198"/>
            <a:ext cx="8526333" cy="2680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r>
              <a:rPr lang="en-US" b="1" dirty="0" err="1"/>
              <a:t>xmin</a:t>
            </a:r>
            <a:r>
              <a:rPr lang="en-US" dirty="0"/>
              <a:t> - </a:t>
            </a:r>
            <a:r>
              <a:rPr lang="ru-RU" dirty="0"/>
              <a:t>номер создавшей транзакции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b="1" dirty="0" err="1"/>
              <a:t>xmax</a:t>
            </a:r>
            <a:r>
              <a:rPr lang="en-US" dirty="0"/>
              <a:t> - </a:t>
            </a:r>
            <a:r>
              <a:rPr lang="ru-RU" dirty="0"/>
              <a:t>номер изменившей или удалившей транзакции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b="1" dirty="0" err="1"/>
              <a:t>cur_tx</a:t>
            </a:r>
            <a:r>
              <a:rPr lang="en-US" dirty="0"/>
              <a:t> - </a:t>
            </a:r>
            <a:r>
              <a:rPr lang="ru-RU" dirty="0"/>
              <a:t>текущий </a:t>
            </a:r>
            <a:r>
              <a:rPr lang="en-US" dirty="0"/>
              <a:t>id </a:t>
            </a:r>
            <a:r>
              <a:rPr lang="ru-RU" dirty="0"/>
              <a:t>транзакции</a:t>
            </a:r>
            <a:endParaRPr lang="ru-RU" b="1" dirty="0"/>
          </a:p>
          <a:p>
            <a:pPr marL="0" lvl="1" indent="0" hangingPunct="1">
              <a:lnSpc>
                <a:spcPts val="4000"/>
              </a:lnSpc>
              <a:buNone/>
            </a:pPr>
            <a:endParaRPr lang="ru-RU" b="1" dirty="0"/>
          </a:p>
          <a:p>
            <a:pPr marL="0" lvl="1" indent="0" hangingPunct="1">
              <a:lnSpc>
                <a:spcPts val="4000"/>
              </a:lnSpc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D64706-78C6-4F42-9B01-97BAE71C4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526" y="1604630"/>
            <a:ext cx="7557819" cy="51746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4D16AF-0349-46B5-9C6B-8B5CDABF1418}"/>
              </a:ext>
            </a:extLst>
          </p:cNvPr>
          <p:cNvSpPr txBox="1"/>
          <p:nvPr/>
        </p:nvSpPr>
        <p:spPr>
          <a:xfrm>
            <a:off x="715489" y="6906280"/>
            <a:ext cx="17190546" cy="3647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lvl="1" indent="0" hangingPunct="1">
              <a:lnSpc>
                <a:spcPts val="4000"/>
              </a:lnSpc>
              <a:buNone/>
            </a:pPr>
            <a:r>
              <a:rPr lang="en-US" sz="2400" b="1" dirty="0"/>
              <a:t>UPDATE</a:t>
            </a:r>
            <a:r>
              <a:rPr lang="en-US" sz="2400" dirty="0"/>
              <a:t> </a:t>
            </a:r>
            <a:r>
              <a:rPr lang="ru-RU" sz="2400" dirty="0"/>
              <a:t>создает новую версию строки и помечает старую версию для последующего удаления.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400" b="1" dirty="0"/>
              <a:t>DELETE</a:t>
            </a:r>
            <a:r>
              <a:rPr lang="en-US" sz="2400" dirty="0"/>
              <a:t> </a:t>
            </a:r>
            <a:r>
              <a:rPr lang="ru-RU" sz="2400" dirty="0"/>
              <a:t>помечает текущую версию для удаления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ru-RU" sz="2400" b="1" dirty="0"/>
              <a:t>Проблемы:</a:t>
            </a:r>
          </a:p>
          <a:p>
            <a:pPr marL="342900" lvl="1" indent="-342900" hangingPunct="1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Строки, помеченные на удаление (</a:t>
            </a:r>
            <a:r>
              <a:rPr lang="en-US" sz="2400" dirty="0"/>
              <a:t>dead rows)</a:t>
            </a:r>
            <a:r>
              <a:rPr lang="ru-RU" sz="2400" dirty="0"/>
              <a:t>, нужно как-то удалять</a:t>
            </a:r>
            <a:endParaRPr lang="en-US" sz="2400" dirty="0"/>
          </a:p>
          <a:p>
            <a:pPr marL="342900" lvl="1" indent="-342900" hangingPunct="1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cur_tx</a:t>
            </a:r>
            <a:r>
              <a:rPr lang="en-US" sz="2400" dirty="0"/>
              <a:t> </a:t>
            </a:r>
            <a:r>
              <a:rPr lang="ru-RU" sz="2400" dirty="0"/>
              <a:t>не бесконечный и его нужно периодически сбрасывать</a:t>
            </a:r>
            <a:endParaRPr lang="en-US" sz="2400" dirty="0"/>
          </a:p>
          <a:p>
            <a:pPr lvl="1" indent="0" hangingPunct="1">
              <a:lnSpc>
                <a:spcPts val="4000"/>
              </a:lnSpc>
            </a:pPr>
            <a:endParaRPr lang="ru-RU" sz="2400" dirty="0"/>
          </a:p>
          <a:p>
            <a:pPr lvl="1" indent="0" hangingPunct="1">
              <a:lnSpc>
                <a:spcPts val="4000"/>
              </a:lnSpc>
            </a:pPr>
            <a:r>
              <a:rPr lang="ru-RU" sz="2400" dirty="0"/>
              <a:t>Обе проблемы в </a:t>
            </a:r>
            <a:r>
              <a:rPr lang="en-US" sz="2400" dirty="0"/>
              <a:t>PostgreSQL </a:t>
            </a:r>
            <a:r>
              <a:rPr lang="ru-RU" sz="2400" dirty="0"/>
              <a:t>решает процедура вакуума (</a:t>
            </a:r>
            <a:r>
              <a:rPr lang="en-US" sz="2400" dirty="0"/>
              <a:t>Vacuum)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38541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object 17"/>
          <p:cNvSpPr/>
          <p:nvPr/>
        </p:nvSpPr>
        <p:spPr>
          <a:xfrm>
            <a:off x="2443106" y="1436218"/>
            <a:ext cx="15927192" cy="10014092"/>
          </a:xfrm>
          <a:prstGeom prst="rect">
            <a:avLst/>
          </a:prstGeom>
          <a:blipFill>
            <a:blip r:embed="rId3">
              <a:alphaModFix amt="7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" name="Заголовок 21">
            <a:extLst>
              <a:ext uri="{FF2B5EF4-FFF2-40B4-BE49-F238E27FC236}">
                <a16:creationId xmlns:a16="http://schemas.microsoft.com/office/drawing/2014/main" id="{8BF1452B-FE9D-A040-A7E0-0C1578E864A5}"/>
              </a:ext>
            </a:extLst>
          </p:cNvPr>
          <p:cNvSpPr txBox="1">
            <a:spLocks/>
          </p:cNvSpPr>
          <p:nvPr/>
        </p:nvSpPr>
        <p:spPr>
          <a:xfrm>
            <a:off x="1668691" y="4779379"/>
            <a:ext cx="16518169" cy="1408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12715" algn="ctr" defTabSz="1509582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0" baseline="0">
                <a:solidFill>
                  <a:srgbClr val="FFFFFF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9000"/>
              </a:lnSpc>
            </a:pPr>
            <a:r>
              <a:rPr lang="en-US" sz="8000" b="1" dirty="0">
                <a:solidFill>
                  <a:schemeClr val="tx1"/>
                </a:solidFill>
                <a:latin typeface="Tinkoff Sans" panose="02000506050000020004" pitchFamily="2" charset="0"/>
              </a:rPr>
              <a:t>Demo</a:t>
            </a:r>
            <a:endParaRPr lang="ru-RU" sz="8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pic>
        <p:nvPicPr>
          <p:cNvPr id="2" name="object 30">
            <a:extLst>
              <a:ext uri="{FF2B5EF4-FFF2-40B4-BE49-F238E27FC236}">
                <a16:creationId xmlns:a16="http://schemas.microsoft.com/office/drawing/2014/main" id="{FEEAD62F-E004-E10C-DDCD-F206A0BBCB0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62911" y="4980788"/>
            <a:ext cx="855668" cy="9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0045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1">
            <a:extLst>
              <a:ext uri="{FF2B5EF4-FFF2-40B4-BE49-F238E27FC236}">
                <a16:creationId xmlns:a16="http://schemas.microsoft.com/office/drawing/2014/main" id="{8BF1452B-FE9D-A040-A7E0-0C1578E864A5}"/>
              </a:ext>
            </a:extLst>
          </p:cNvPr>
          <p:cNvSpPr txBox="1">
            <a:spLocks/>
          </p:cNvSpPr>
          <p:nvPr/>
        </p:nvSpPr>
        <p:spPr>
          <a:xfrm>
            <a:off x="1640565" y="3880958"/>
            <a:ext cx="16518169" cy="3005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12715" algn="ctr" defTabSz="1509582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0" baseline="0">
                <a:solidFill>
                  <a:srgbClr val="FFFFFF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9000"/>
              </a:lnSpc>
            </a:pPr>
            <a:r>
              <a:rPr lang="ru-RU" sz="8000" b="1" dirty="0">
                <a:solidFill>
                  <a:schemeClr val="tx1"/>
                </a:solidFill>
                <a:latin typeface="Tinkoff Sans" panose="02000506050000020004" pitchFamily="2" charset="0"/>
              </a:rPr>
              <a:t>Ошибки и проблемы</a:t>
            </a:r>
            <a:br>
              <a:rPr lang="ru-RU" sz="8000" b="1" dirty="0">
                <a:solidFill>
                  <a:schemeClr val="tx1"/>
                </a:solidFill>
                <a:latin typeface="Tinkoff Sans" panose="02000506050000020004" pitchFamily="2" charset="0"/>
              </a:rPr>
            </a:br>
            <a:r>
              <a:rPr lang="ru-RU" sz="8000" b="1" dirty="0">
                <a:solidFill>
                  <a:schemeClr val="tx1"/>
                </a:solidFill>
                <a:latin typeface="Tinkoff Sans" panose="02000506050000020004" pitchFamily="2" charset="0"/>
              </a:rPr>
              <a:t>при работе с БД</a:t>
            </a:r>
          </a:p>
        </p:txBody>
      </p:sp>
      <p:pic>
        <p:nvPicPr>
          <p:cNvPr id="5" name="object 19">
            <a:extLst>
              <a:ext uri="{FF2B5EF4-FFF2-40B4-BE49-F238E27FC236}">
                <a16:creationId xmlns:a16="http://schemas.microsoft.com/office/drawing/2014/main" id="{FFECCC18-9468-487A-BA26-1E5F51B3C31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1480" y="4424968"/>
            <a:ext cx="813585" cy="8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9727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35</a:t>
            </a:fld>
            <a:endParaRPr lang="ru-RU" sz="1600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30078158-510C-6D16-354F-A5B1C1FEC02A}"/>
              </a:ext>
            </a:extLst>
          </p:cNvPr>
          <p:cNvSpPr txBox="1">
            <a:spLocks/>
          </p:cNvSpPr>
          <p:nvPr/>
        </p:nvSpPr>
        <p:spPr>
          <a:xfrm>
            <a:off x="5918682" y="1673060"/>
            <a:ext cx="12790092" cy="308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endParaRPr lang="en" sz="3600" dirty="0"/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C539396A-F5DA-48B0-BAB3-815770EA3068}"/>
              </a:ext>
            </a:extLst>
          </p:cNvPr>
          <p:cNvSpPr txBox="1">
            <a:spLocks/>
          </p:cNvSpPr>
          <p:nvPr/>
        </p:nvSpPr>
        <p:spPr>
          <a:xfrm>
            <a:off x="1049640" y="1777385"/>
            <a:ext cx="9971954" cy="678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Две транзакции зависимы друг от друга и не могут завершиться.</a:t>
            </a:r>
            <a:r>
              <a:rPr lang="en-US" sz="2800" dirty="0"/>
              <a:t> PostgreSQL </a:t>
            </a:r>
            <a:r>
              <a:rPr lang="ru-RU" sz="2800" dirty="0"/>
              <a:t>в этом случае прокинет </a:t>
            </a:r>
            <a:r>
              <a:rPr lang="en-US" sz="2800" dirty="0"/>
              <a:t>exception </a:t>
            </a:r>
            <a:r>
              <a:rPr lang="ru-RU" sz="2800" dirty="0"/>
              <a:t>для </a:t>
            </a:r>
            <a:r>
              <a:rPr lang="en-US" sz="2800" dirty="0"/>
              <a:t>Transaction 2</a:t>
            </a:r>
            <a:endParaRPr lang="ru-RU" sz="2800" dirty="0"/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4DE88612-273E-418F-B7BB-C1108648985F}"/>
              </a:ext>
            </a:extLst>
          </p:cNvPr>
          <p:cNvSpPr txBox="1"/>
          <p:nvPr/>
        </p:nvSpPr>
        <p:spPr>
          <a:xfrm>
            <a:off x="967610" y="532814"/>
            <a:ext cx="13949730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Deadlock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8EADDB7-FE82-49AD-8CC6-E73C18F1D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10" y="2961279"/>
            <a:ext cx="10136015" cy="7525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E882E3-3DFB-4113-BB83-49C7953C51EC}"/>
              </a:ext>
            </a:extLst>
          </p:cNvPr>
          <p:cNvSpPr txBox="1"/>
          <p:nvPr/>
        </p:nvSpPr>
        <p:spPr>
          <a:xfrm>
            <a:off x="11965329" y="5520462"/>
            <a:ext cx="6392119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1" u="sng" dirty="0" err="1">
                <a:solidFill>
                  <a:srgbClr val="FF3737"/>
                </a:solidFill>
                <a:effectLst/>
                <a:latin typeface="Courier New" panose="02070309020205020404" pitchFamily="49" charset="0"/>
              </a:rPr>
              <a:t>pid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i="1" u="sng" dirty="0" err="1">
                <a:solidFill>
                  <a:srgbClr val="FF3737"/>
                </a:solidFill>
                <a:effectLst/>
                <a:latin typeface="Courier New" panose="02070309020205020404" pitchFamily="49" charset="0"/>
              </a:rPr>
              <a:t>usename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9E9E9E"/>
                </a:solidFill>
                <a:effectLst/>
                <a:latin typeface="Courier New" panose="02070309020205020404" pitchFamily="49" charset="0"/>
              </a:rPr>
              <a:t>pg_blocking_pids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1" i="1" u="sng" dirty="0" err="1">
                <a:solidFill>
                  <a:srgbClr val="FF3737"/>
                </a:solidFill>
                <a:effectLst/>
                <a:latin typeface="Courier New" panose="02070309020205020404" pitchFamily="49" charset="0"/>
              </a:rPr>
              <a:t>pid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Courier New" panose="02070309020205020404" pitchFamily="49" charset="0"/>
              </a:rPr>
              <a:t>blocked_by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i="1" u="sng" dirty="0">
                <a:solidFill>
                  <a:srgbClr val="FF3737"/>
                </a:solidFill>
                <a:effectLst/>
                <a:latin typeface="Courier New" panose="02070309020205020404" pitchFamily="49" charset="0"/>
              </a:rPr>
              <a:t>query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i="1" dirty="0" err="1">
                <a:solidFill>
                  <a:srgbClr val="00B8B8"/>
                </a:solidFill>
                <a:effectLst/>
                <a:latin typeface="Courier New" panose="02070309020205020404" pitchFamily="49" charset="0"/>
              </a:rPr>
              <a:t>blocked_query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1" u="sng" dirty="0" err="1">
                <a:solidFill>
                  <a:srgbClr val="FF3737"/>
                </a:solidFill>
                <a:effectLst/>
                <a:latin typeface="Courier New" panose="02070309020205020404" pitchFamily="49" charset="0"/>
              </a:rPr>
              <a:t>pg_stat_activity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1AA6C"/>
                </a:solidFill>
                <a:effectLst/>
                <a:latin typeface="Courier New" panose="02070309020205020404" pitchFamily="49" charset="0"/>
              </a:rPr>
              <a:t>cardinality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E9E9E"/>
                </a:solidFill>
                <a:effectLst/>
                <a:latin typeface="Courier New" panose="02070309020205020404" pitchFamily="49" charset="0"/>
              </a:rPr>
              <a:t>pg_blocking_pids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1" i="1" u="sng" dirty="0" err="1">
                <a:solidFill>
                  <a:srgbClr val="FF3737"/>
                </a:solidFill>
                <a:effectLst/>
                <a:latin typeface="Courier New" panose="02070309020205020404" pitchFamily="49" charset="0"/>
              </a:rPr>
              <a:t>pid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)) &gt; </a:t>
            </a:r>
            <a:r>
              <a:rPr lang="en-US" sz="1800" dirty="0">
                <a:solidFill>
                  <a:srgbClr val="C0C0C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800" dirty="0">
                <a:solidFill>
                  <a:srgbClr val="EECC6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03E2C549-F62C-4745-8101-CBF557F92261}"/>
              </a:ext>
            </a:extLst>
          </p:cNvPr>
          <p:cNvSpPr txBox="1">
            <a:spLocks/>
          </p:cNvSpPr>
          <p:nvPr/>
        </p:nvSpPr>
        <p:spPr>
          <a:xfrm>
            <a:off x="12055246" y="4830172"/>
            <a:ext cx="6212283" cy="678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Запрос на текущие </a:t>
            </a:r>
            <a:r>
              <a:rPr lang="ru-RU" sz="2800" dirty="0" err="1"/>
              <a:t>локи</a:t>
            </a:r>
            <a:r>
              <a:rPr lang="ru-RU" sz="2800" dirty="0"/>
              <a:t> в БД:</a:t>
            </a:r>
          </a:p>
        </p:txBody>
      </p:sp>
    </p:spTree>
    <p:extLst>
      <p:ext uri="{BB962C8B-B14F-4D97-AF65-F5344CB8AC3E}">
        <p14:creationId xmlns:p14="http://schemas.microsoft.com/office/powerpoint/2010/main" val="4025974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36</a:t>
            </a:fld>
            <a:endParaRPr lang="ru-RU" sz="1600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30078158-510C-6D16-354F-A5B1C1FEC02A}"/>
              </a:ext>
            </a:extLst>
          </p:cNvPr>
          <p:cNvSpPr txBox="1">
            <a:spLocks/>
          </p:cNvSpPr>
          <p:nvPr/>
        </p:nvSpPr>
        <p:spPr>
          <a:xfrm>
            <a:off x="5918682" y="1673060"/>
            <a:ext cx="12790092" cy="308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endParaRPr lang="en" sz="3600" dirty="0"/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C539396A-F5DA-48B0-BAB3-815770EA3068}"/>
              </a:ext>
            </a:extLst>
          </p:cNvPr>
          <p:cNvSpPr txBox="1">
            <a:spLocks/>
          </p:cNvSpPr>
          <p:nvPr/>
        </p:nvSpPr>
        <p:spPr>
          <a:xfrm>
            <a:off x="815651" y="2030188"/>
            <a:ext cx="15921341" cy="833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Предположим, в таблице </a:t>
            </a:r>
            <a:r>
              <a:rPr lang="en-US" sz="2800" b="1" dirty="0"/>
              <a:t>student</a:t>
            </a:r>
            <a:r>
              <a:rPr lang="en-US" sz="2800" dirty="0"/>
              <a:t> </a:t>
            </a:r>
            <a:r>
              <a:rPr lang="ru-RU" sz="2800" dirty="0"/>
              <a:t>несколько миллионов строк, и появляется запрос с поиском по</a:t>
            </a:r>
            <a:r>
              <a:rPr lang="en-US" sz="2800" dirty="0"/>
              <a:t> </a:t>
            </a:r>
            <a:r>
              <a:rPr lang="ru-RU" sz="2800" dirty="0"/>
              <a:t>имени</a:t>
            </a:r>
            <a:r>
              <a:rPr lang="en-US" sz="2800" dirty="0"/>
              <a:t>:</a:t>
            </a:r>
          </a:p>
          <a:p>
            <a:pPr marL="0" lvl="1" indent="0" hangingPunct="1">
              <a:lnSpc>
                <a:spcPts val="4000"/>
              </a:lnSpc>
              <a:buNone/>
            </a:pPr>
            <a:endParaRPr lang="en-US" sz="2800" b="1" dirty="0"/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Запрос будет выполняться долго, по таблице будет </a:t>
            </a:r>
            <a:r>
              <a:rPr lang="en-US" sz="2800" dirty="0"/>
              <a:t>Full scan (</a:t>
            </a:r>
            <a:r>
              <a:rPr lang="ru-RU" sz="2800" dirty="0"/>
              <a:t>просмотр всех строк).</a:t>
            </a:r>
            <a:br>
              <a:rPr lang="ru-RU" sz="2800" dirty="0"/>
            </a:br>
            <a:r>
              <a:rPr lang="ru-RU" sz="2800" dirty="0"/>
              <a:t>Как исправить? Добавить индекс на поле </a:t>
            </a:r>
            <a:r>
              <a:rPr lang="en-US" sz="2800" b="1" dirty="0"/>
              <a:t>name</a:t>
            </a:r>
            <a:endParaRPr lang="en-US" sz="2800" dirty="0"/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/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При работе с большим набором данных обращаем внимание на новые требования к запросам. Если появляется новое поле в </a:t>
            </a:r>
            <a:r>
              <a:rPr lang="en-US" sz="2800" dirty="0"/>
              <a:t>SELECT </a:t>
            </a:r>
            <a:r>
              <a:rPr lang="ru-RU" sz="2800" dirty="0"/>
              <a:t>- рассмотреть создание индекса на поле.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При создании индекса важна селективность - распределение значений по условию. Наиболее оптимально индекс работает на уникальных значениях.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Создавать индекс на </a:t>
            </a:r>
            <a:r>
              <a:rPr lang="en-US" sz="2800" dirty="0"/>
              <a:t>Boolean-</a:t>
            </a:r>
            <a:r>
              <a:rPr lang="ru-RU" sz="2800" dirty="0"/>
              <a:t>колонку - в общем случае плохо</a:t>
            </a:r>
            <a:r>
              <a:rPr lang="en-US" sz="2800" dirty="0"/>
              <a:t>.</a:t>
            </a:r>
            <a:br>
              <a:rPr lang="ru-RU" sz="2800" dirty="0"/>
            </a:br>
            <a:r>
              <a:rPr lang="ru-RU" sz="2800" b="1" dirty="0"/>
              <a:t>НО</a:t>
            </a:r>
            <a:r>
              <a:rPr lang="ru-RU" sz="2800" dirty="0"/>
              <a:t> если известно, что поиск будет идти только по значению </a:t>
            </a:r>
            <a:r>
              <a:rPr lang="en-US" sz="2800" b="1" dirty="0"/>
              <a:t>true</a:t>
            </a:r>
            <a:r>
              <a:rPr lang="en-US" sz="2800" dirty="0"/>
              <a:t> </a:t>
            </a:r>
            <a:r>
              <a:rPr lang="ru-RU" sz="2800" dirty="0"/>
              <a:t>и это значение всегда одно - хорошо.</a:t>
            </a:r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4DE88612-273E-418F-B7BB-C1108648985F}"/>
              </a:ext>
            </a:extLst>
          </p:cNvPr>
          <p:cNvSpPr txBox="1"/>
          <p:nvPr/>
        </p:nvSpPr>
        <p:spPr>
          <a:xfrm>
            <a:off x="967610" y="532814"/>
            <a:ext cx="13949730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Отсутствие нужного индекса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A84AD0-E1C2-4A41-9626-585BB491E157}"/>
              </a:ext>
            </a:extLst>
          </p:cNvPr>
          <p:cNvSpPr txBox="1"/>
          <p:nvPr/>
        </p:nvSpPr>
        <p:spPr>
          <a:xfrm>
            <a:off x="815651" y="2941591"/>
            <a:ext cx="990214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*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B788D3"/>
                </a:solidFill>
                <a:effectLst/>
                <a:latin typeface="Courier New" panose="02070309020205020404" pitchFamily="49" charset="0"/>
              </a:rPr>
              <a:t>student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B8B8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CAC58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b="1" dirty="0" err="1">
                <a:solidFill>
                  <a:srgbClr val="CAC580"/>
                </a:solidFill>
                <a:effectLst/>
                <a:latin typeface="Courier New" panose="02070309020205020404" pitchFamily="49" charset="0"/>
              </a:rPr>
              <a:t>Vitaliy</a:t>
            </a:r>
            <a:r>
              <a:rPr lang="en-US" sz="1800" b="1" dirty="0">
                <a:solidFill>
                  <a:srgbClr val="CAC58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800" dirty="0">
                <a:solidFill>
                  <a:srgbClr val="EECC6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B21E8-AC48-499D-AF8B-4B5F560D234C}"/>
              </a:ext>
            </a:extLst>
          </p:cNvPr>
          <p:cNvSpPr txBox="1"/>
          <p:nvPr/>
        </p:nvSpPr>
        <p:spPr>
          <a:xfrm>
            <a:off x="815651" y="5024999"/>
            <a:ext cx="990214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create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index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not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exists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E9E9E"/>
                </a:solidFill>
                <a:effectLst/>
                <a:latin typeface="Courier New" panose="02070309020205020404" pitchFamily="49" charset="0"/>
              </a:rPr>
              <a:t>name_idx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E9E9E"/>
                </a:solidFill>
                <a:effectLst/>
                <a:latin typeface="Courier New" panose="02070309020205020404" pitchFamily="49" charset="0"/>
              </a:rPr>
              <a:t>student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sz="1800" b="1" dirty="0">
                <a:solidFill>
                  <a:srgbClr val="C1AA6C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1800" dirty="0">
                <a:solidFill>
                  <a:srgbClr val="EECC6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66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37</a:t>
            </a:fld>
            <a:endParaRPr lang="ru-RU" sz="1600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30078158-510C-6D16-354F-A5B1C1FEC02A}"/>
              </a:ext>
            </a:extLst>
          </p:cNvPr>
          <p:cNvSpPr txBox="1">
            <a:spLocks/>
          </p:cNvSpPr>
          <p:nvPr/>
        </p:nvSpPr>
        <p:spPr>
          <a:xfrm>
            <a:off x="5918682" y="1673060"/>
            <a:ext cx="12790092" cy="308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endParaRPr lang="en" sz="3600" dirty="0"/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C539396A-F5DA-48B0-BAB3-815770EA3068}"/>
              </a:ext>
            </a:extLst>
          </p:cNvPr>
          <p:cNvSpPr txBox="1">
            <a:spLocks/>
          </p:cNvSpPr>
          <p:nvPr/>
        </p:nvSpPr>
        <p:spPr>
          <a:xfrm>
            <a:off x="815651" y="2030188"/>
            <a:ext cx="15921341" cy="833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Предположим, нужно при любом изменении строки проставлять в отдельную колонку текущее время обновления записи (</a:t>
            </a:r>
            <a:r>
              <a:rPr lang="en-US" sz="2800" dirty="0" err="1"/>
              <a:t>updated_at</a:t>
            </a:r>
            <a:r>
              <a:rPr lang="en-US" sz="2800" dirty="0"/>
              <a:t>).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Для реализации можно добавить триггер</a:t>
            </a:r>
            <a:r>
              <a:rPr lang="en-US" sz="2800" dirty="0"/>
              <a:t>:</a:t>
            </a:r>
          </a:p>
          <a:p>
            <a:pPr marL="0" lvl="1" indent="0" hangingPunct="1">
              <a:lnSpc>
                <a:spcPts val="4000"/>
              </a:lnSpc>
              <a:buNone/>
            </a:pPr>
            <a:endParaRPr lang="en-US" sz="2800" dirty="0"/>
          </a:p>
          <a:p>
            <a:pPr marL="0" lvl="1" indent="0" hangingPunct="1">
              <a:lnSpc>
                <a:spcPts val="4000"/>
              </a:lnSpc>
              <a:buNone/>
            </a:pPr>
            <a:endParaRPr lang="en-US" sz="2800" b="1" dirty="0"/>
          </a:p>
          <a:p>
            <a:pPr marL="0" lvl="1" indent="0" hangingPunct="1">
              <a:lnSpc>
                <a:spcPts val="4000"/>
              </a:lnSpc>
              <a:buNone/>
            </a:pPr>
            <a:endParaRPr lang="en-US" sz="2800" b="1" dirty="0"/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Проблема: </a:t>
            </a:r>
            <a:r>
              <a:rPr lang="en-US" sz="2800" dirty="0"/>
              <a:t>update </a:t>
            </a:r>
            <a:r>
              <a:rPr lang="ru-RU" sz="2800" dirty="0"/>
              <a:t>строки происходит внутри триггера и приводит к зацикливанию срабатывания триггера.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Решение: функция </a:t>
            </a:r>
            <a:r>
              <a:rPr lang="en-US" sz="2800" b="1" dirty="0" err="1"/>
              <a:t>pg_trigger_depth</a:t>
            </a:r>
            <a:r>
              <a:rPr lang="en-US" sz="2800" b="1" dirty="0"/>
              <a:t>()</a:t>
            </a:r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4DE88612-273E-418F-B7BB-C1108648985F}"/>
              </a:ext>
            </a:extLst>
          </p:cNvPr>
          <p:cNvSpPr txBox="1"/>
          <p:nvPr/>
        </p:nvSpPr>
        <p:spPr>
          <a:xfrm>
            <a:off x="967610" y="532814"/>
            <a:ext cx="13949730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Зацикливание триггера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59AAA0-56E6-496A-88A7-7726A6E6AAC0}"/>
              </a:ext>
            </a:extLst>
          </p:cNvPr>
          <p:cNvSpPr txBox="1"/>
          <p:nvPr/>
        </p:nvSpPr>
        <p:spPr>
          <a:xfrm>
            <a:off x="815651" y="3999640"/>
            <a:ext cx="9902142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create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or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replace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function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E9E9E"/>
                </a:solidFill>
                <a:effectLst/>
                <a:latin typeface="Courier New" panose="02070309020205020404" pitchFamily="49" charset="0"/>
              </a:rPr>
              <a:t>student_modified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returns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trigger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as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EECC64"/>
                </a:solidFill>
                <a:effectLst/>
                <a:latin typeface="Courier New" panose="02070309020205020404" pitchFamily="49" charset="0"/>
              </a:rPr>
              <a:t>$</a:t>
            </a:r>
            <a:r>
              <a:rPr lang="en-US" sz="1800" b="1" dirty="0" err="1">
                <a:solidFill>
                  <a:srgbClr val="EECC64"/>
                </a:solidFill>
                <a:effectLst/>
                <a:latin typeface="Courier New" panose="02070309020205020404" pitchFamily="49" charset="0"/>
              </a:rPr>
              <a:t>student_modified</a:t>
            </a:r>
            <a:r>
              <a:rPr lang="en-US" sz="1800" b="1" dirty="0">
                <a:solidFill>
                  <a:srgbClr val="EECC64"/>
                </a:solidFill>
                <a:effectLst/>
                <a:latin typeface="Courier New" panose="02070309020205020404" pitchFamily="49" charset="0"/>
              </a:rPr>
              <a:t>$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begin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update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E9E9E"/>
                </a:solidFill>
                <a:effectLst/>
                <a:latin typeface="Courier New" panose="02070309020205020404" pitchFamily="49" charset="0"/>
              </a:rPr>
              <a:t>student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E9E9E"/>
                </a:solidFill>
                <a:effectLst/>
                <a:latin typeface="Courier New" panose="02070309020205020404" pitchFamily="49" charset="0"/>
              </a:rPr>
              <a:t>updated_at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800" b="1" dirty="0" err="1">
                <a:solidFill>
                  <a:srgbClr val="C1AA6C"/>
                </a:solidFill>
                <a:effectLst/>
                <a:latin typeface="Courier New" panose="02070309020205020404" pitchFamily="49" charset="0"/>
              </a:rPr>
              <a:t>current_timestamp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E9E9E"/>
                </a:solidFill>
                <a:effectLst/>
                <a:latin typeface="Courier New" panose="02070309020205020404" pitchFamily="49" charset="0"/>
              </a:rPr>
              <a:t>id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1800" dirty="0">
                <a:solidFill>
                  <a:srgbClr val="9E9E9E"/>
                </a:solidFill>
                <a:effectLst/>
                <a:latin typeface="Courier New" panose="02070309020205020404" pitchFamily="49" charset="0"/>
              </a:rPr>
              <a:t>id</a:t>
            </a:r>
            <a:r>
              <a:rPr lang="en-US" sz="1800" dirty="0">
                <a:solidFill>
                  <a:srgbClr val="EECC6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EECC6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end</a:t>
            </a:r>
            <a:r>
              <a:rPr lang="en-US" sz="1800" dirty="0">
                <a:solidFill>
                  <a:srgbClr val="EECC6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EECC64"/>
                </a:solidFill>
                <a:effectLst/>
                <a:latin typeface="Courier New" panose="02070309020205020404" pitchFamily="49" charset="0"/>
              </a:rPr>
              <a:t>$</a:t>
            </a:r>
            <a:r>
              <a:rPr lang="en-US" sz="1800" b="1" dirty="0" err="1">
                <a:solidFill>
                  <a:srgbClr val="EECC64"/>
                </a:solidFill>
                <a:effectLst/>
                <a:latin typeface="Courier New" panose="02070309020205020404" pitchFamily="49" charset="0"/>
              </a:rPr>
              <a:t>student_modified</a:t>
            </a:r>
            <a:r>
              <a:rPr lang="en-US" sz="1800" b="1" dirty="0">
                <a:solidFill>
                  <a:srgbClr val="EECC64"/>
                </a:solidFill>
                <a:effectLst/>
                <a:latin typeface="Courier New" panose="02070309020205020404" pitchFamily="49" charset="0"/>
              </a:rPr>
              <a:t>$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language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E9E9E"/>
                </a:solidFill>
                <a:effectLst/>
                <a:latin typeface="Courier New" panose="02070309020205020404" pitchFamily="49" charset="0"/>
              </a:rPr>
              <a:t>plpgsql</a:t>
            </a:r>
            <a:r>
              <a:rPr lang="en-US" sz="1800" dirty="0">
                <a:solidFill>
                  <a:srgbClr val="EECC6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83CC4-1C1A-44D1-9222-8FE80C29D40E}"/>
              </a:ext>
            </a:extLst>
          </p:cNvPr>
          <p:cNvSpPr txBox="1"/>
          <p:nvPr/>
        </p:nvSpPr>
        <p:spPr>
          <a:xfrm>
            <a:off x="11348976" y="4016372"/>
            <a:ext cx="5388016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create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trigger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E9E9E"/>
                </a:solidFill>
                <a:effectLst/>
                <a:latin typeface="Courier New" panose="02070309020205020404" pitchFamily="49" charset="0"/>
              </a:rPr>
              <a:t>student_modified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after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insert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or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update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E9E9E"/>
                </a:solidFill>
                <a:effectLst/>
                <a:latin typeface="Courier New" panose="02070309020205020404" pitchFamily="49" charset="0"/>
              </a:rPr>
              <a:t>student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each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row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execute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function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E9E9E"/>
                </a:solidFill>
                <a:effectLst/>
                <a:latin typeface="Courier New" panose="02070309020205020404" pitchFamily="49" charset="0"/>
              </a:rPr>
              <a:t>student_modified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US" sz="1800" dirty="0">
                <a:solidFill>
                  <a:srgbClr val="EECC6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51AE9B-CB1A-4717-B85C-86AE73097392}"/>
              </a:ext>
            </a:extLst>
          </p:cNvPr>
          <p:cNvSpPr txBox="1"/>
          <p:nvPr/>
        </p:nvSpPr>
        <p:spPr>
          <a:xfrm>
            <a:off x="815651" y="8289589"/>
            <a:ext cx="9902142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E9E9E"/>
                </a:solidFill>
                <a:effectLst/>
                <a:latin typeface="Courier New" panose="02070309020205020404" pitchFamily="49" charset="0"/>
              </a:rPr>
              <a:t>pg_trigger_depth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() &lt;&gt; </a:t>
            </a:r>
            <a:r>
              <a:rPr lang="en-US" sz="1800" dirty="0">
                <a:solidFill>
                  <a:srgbClr val="C0C0C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then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EECC6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end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EECC6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update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E9E9E"/>
                </a:solidFill>
                <a:effectLst/>
                <a:latin typeface="Courier New" panose="02070309020205020404" pitchFamily="49" charset="0"/>
              </a:rPr>
              <a:t>student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E9E9E"/>
                </a:solidFill>
                <a:effectLst/>
                <a:latin typeface="Courier New" panose="02070309020205020404" pitchFamily="49" charset="0"/>
              </a:rPr>
              <a:t>updated_at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800" b="1" dirty="0" err="1">
                <a:solidFill>
                  <a:srgbClr val="C1AA6C"/>
                </a:solidFill>
                <a:effectLst/>
                <a:latin typeface="Courier New" panose="02070309020205020404" pitchFamily="49" charset="0"/>
              </a:rPr>
              <a:t>current_timestamp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E9E9E"/>
                </a:solidFill>
                <a:effectLst/>
                <a:latin typeface="Courier New" panose="02070309020205020404" pitchFamily="49" charset="0"/>
              </a:rPr>
              <a:t>id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1800" dirty="0">
                <a:solidFill>
                  <a:srgbClr val="9E9E9E"/>
                </a:solidFill>
                <a:effectLst/>
                <a:latin typeface="Courier New" panose="02070309020205020404" pitchFamily="49" charset="0"/>
              </a:rPr>
              <a:t>id</a:t>
            </a:r>
            <a:r>
              <a:rPr lang="en-US" sz="1800" dirty="0">
                <a:solidFill>
                  <a:srgbClr val="EECC6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39ECA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sz="1800" dirty="0">
                <a:solidFill>
                  <a:srgbClr val="EECC6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18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38</a:t>
            </a:fld>
            <a:endParaRPr lang="ru-RU" sz="1600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30078158-510C-6D16-354F-A5B1C1FEC02A}"/>
              </a:ext>
            </a:extLst>
          </p:cNvPr>
          <p:cNvSpPr txBox="1">
            <a:spLocks/>
          </p:cNvSpPr>
          <p:nvPr/>
        </p:nvSpPr>
        <p:spPr>
          <a:xfrm>
            <a:off x="5918682" y="1673060"/>
            <a:ext cx="12790092" cy="308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endParaRPr lang="en" sz="3600" dirty="0"/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C539396A-F5DA-48B0-BAB3-815770EA3068}"/>
              </a:ext>
            </a:extLst>
          </p:cNvPr>
          <p:cNvSpPr txBox="1">
            <a:spLocks/>
          </p:cNvSpPr>
          <p:nvPr/>
        </p:nvSpPr>
        <p:spPr>
          <a:xfrm>
            <a:off x="815651" y="2030188"/>
            <a:ext cx="15921341" cy="833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Есть типы колонок неопределенного размера (</a:t>
            </a:r>
            <a:r>
              <a:rPr lang="en-US" sz="2800" dirty="0"/>
              <a:t>text,</a:t>
            </a:r>
            <a:r>
              <a:rPr lang="ru-RU" sz="2800" dirty="0"/>
              <a:t> </a:t>
            </a:r>
            <a:r>
              <a:rPr lang="en-US" sz="2800" dirty="0" err="1"/>
              <a:t>jsonb</a:t>
            </a:r>
            <a:r>
              <a:rPr lang="en-US" sz="2800" dirty="0"/>
              <a:t> </a:t>
            </a:r>
            <a:r>
              <a:rPr lang="ru-RU" sz="2800" dirty="0"/>
              <a:t>и т.д.).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При превышении определенного размера, данные в таких колонках помещаются в невидимые для пользователя </a:t>
            </a:r>
            <a:r>
              <a:rPr lang="en-US" sz="2800" dirty="0"/>
              <a:t>TOAST-</a:t>
            </a:r>
            <a:r>
              <a:rPr lang="ru-RU" sz="2800" dirty="0"/>
              <a:t>таблицы, разделенные на кусочки.</a:t>
            </a:r>
            <a:endParaRPr lang="en-US" sz="2800" dirty="0"/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/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/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/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/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/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/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Подробнее - </a:t>
            </a:r>
            <a:r>
              <a:rPr lang="ru-RU" sz="2800" dirty="0">
                <a:hlinkClick r:id="rId3"/>
              </a:rPr>
              <a:t>тут</a:t>
            </a:r>
            <a:endParaRPr lang="ru-RU" sz="2800" dirty="0"/>
          </a:p>
        </p:txBody>
      </p:sp>
      <p:sp>
        <p:nvSpPr>
          <p:cNvPr id="7" name="TextBox 6">
            <a:hlinkClick r:id="rId4"/>
            <a:extLst>
              <a:ext uri="{FF2B5EF4-FFF2-40B4-BE49-F238E27FC236}">
                <a16:creationId xmlns:a16="http://schemas.microsoft.com/office/drawing/2014/main" id="{4DE88612-273E-418F-B7BB-C1108648985F}"/>
              </a:ext>
            </a:extLst>
          </p:cNvPr>
          <p:cNvSpPr txBox="1"/>
          <p:nvPr/>
        </p:nvSpPr>
        <p:spPr>
          <a:xfrm>
            <a:off x="967609" y="532814"/>
            <a:ext cx="15503165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TOAST-</a:t>
            </a: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таблицы и большие данные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0269FA-7FEE-446D-8028-9D591A23F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721" y="3978991"/>
            <a:ext cx="8416803" cy="494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39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0575" y="9240677"/>
            <a:ext cx="8226425" cy="1351123"/>
          </a:xfrm>
          <a:prstGeom prst="rect">
            <a:avLst/>
          </a:prstGeom>
        </p:spPr>
        <p:txBody>
          <a:bodyPr lIns="0" tIns="0" rIns="0" bIns="0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lnSpc>
                <a:spcPts val="10000"/>
              </a:lnSpc>
              <a:spcBef>
                <a:spcPts val="0"/>
              </a:spcBef>
              <a:defRPr/>
            </a:pPr>
            <a:r>
              <a:rPr lang="ru-RU" sz="9000" b="1" dirty="0">
                <a:latin typeface="Tinkoff Sans" panose="02000506050000020004" pitchFamily="2" charset="0"/>
              </a:rPr>
              <a:t>Вопросы?</a:t>
            </a:r>
            <a:endParaRPr sz="9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18860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850336" y="736518"/>
            <a:ext cx="17912225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Популярные инструменты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4</a:t>
            </a:fld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167CB2-AA1D-41AF-BC99-3951A62915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28" y="3061800"/>
            <a:ext cx="2933780" cy="27895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D50D6AF-CF06-48DE-9AEB-817489354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545" y="2665809"/>
            <a:ext cx="7223045" cy="5421454"/>
          </a:xfrm>
          <a:prstGeom prst="rect">
            <a:avLst/>
          </a:prstGeom>
        </p:spPr>
      </p:pic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8B80516C-BEBF-4F74-8D57-626B882926C0}"/>
              </a:ext>
            </a:extLst>
          </p:cNvPr>
          <p:cNvSpPr txBox="1">
            <a:spLocks/>
          </p:cNvSpPr>
          <p:nvPr/>
        </p:nvSpPr>
        <p:spPr>
          <a:xfrm>
            <a:off x="1497644" y="6703556"/>
            <a:ext cx="7368564" cy="3434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Прост в настройке, использует в основном чистый </a:t>
            </a:r>
            <a:r>
              <a:rPr lang="en-US" sz="2800" dirty="0"/>
              <a:t>SQL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Может быть недостаточно гибок для больших проектов</a:t>
            </a:r>
          </a:p>
        </p:txBody>
      </p:sp>
      <p:sp>
        <p:nvSpPr>
          <p:cNvPr id="12" name="Уровень текста 1…">
            <a:extLst>
              <a:ext uri="{FF2B5EF4-FFF2-40B4-BE49-F238E27FC236}">
                <a16:creationId xmlns:a16="http://schemas.microsoft.com/office/drawing/2014/main" id="{2A86AD39-DE7D-459B-8ED3-0184D84CF995}"/>
              </a:ext>
            </a:extLst>
          </p:cNvPr>
          <p:cNvSpPr txBox="1">
            <a:spLocks/>
          </p:cNvSpPr>
          <p:nvPr/>
        </p:nvSpPr>
        <p:spPr>
          <a:xfrm>
            <a:off x="9806448" y="6674743"/>
            <a:ext cx="7368564" cy="3434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Сложнее в настройке, использует как </a:t>
            </a:r>
            <a:r>
              <a:rPr lang="en-US" sz="2800" dirty="0"/>
              <a:t>SQL, </a:t>
            </a:r>
            <a:r>
              <a:rPr lang="ru-RU" sz="2800" dirty="0"/>
              <a:t>так и </a:t>
            </a:r>
            <a:r>
              <a:rPr lang="en-US" sz="2800" dirty="0"/>
              <a:t>JSON/XML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Позволяет гибко настраивать </a:t>
            </a:r>
            <a:r>
              <a:rPr lang="ru-RU" sz="2800" dirty="0" err="1"/>
              <a:t>версионирование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0879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850336" y="736518"/>
            <a:ext cx="17912225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Основные понятия </a:t>
            </a:r>
            <a:r>
              <a:rPr lang="en-US" sz="7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Liquibase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5</a:t>
            </a:fld>
            <a:endParaRPr lang="ru-RU" sz="1600" dirty="0"/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A30260B7-CA3E-41D3-A259-606A6327E0B4}"/>
              </a:ext>
            </a:extLst>
          </p:cNvPr>
          <p:cNvSpPr txBox="1">
            <a:spLocks/>
          </p:cNvSpPr>
          <p:nvPr/>
        </p:nvSpPr>
        <p:spPr>
          <a:xfrm>
            <a:off x="815651" y="2435080"/>
            <a:ext cx="15921341" cy="7449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b="1" dirty="0"/>
              <a:t>Changelog</a:t>
            </a:r>
            <a:r>
              <a:rPr lang="en-US" sz="2800" dirty="0"/>
              <a:t> – </a:t>
            </a:r>
            <a:r>
              <a:rPr lang="ru-RU" sz="2800" dirty="0"/>
              <a:t>список всех изменений в БД</a:t>
            </a:r>
            <a:r>
              <a:rPr lang="en-US" sz="2800" dirty="0"/>
              <a:t>, </a:t>
            </a:r>
            <a:r>
              <a:rPr lang="ru-RU" sz="2800" dirty="0"/>
              <a:t>обычно состоит из нескольких файлов </a:t>
            </a:r>
            <a:r>
              <a:rPr lang="en-US" sz="2800" dirty="0"/>
              <a:t>Changeset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b="1" dirty="0"/>
              <a:t>Changeset</a:t>
            </a:r>
            <a:r>
              <a:rPr lang="en-US" sz="2800" dirty="0"/>
              <a:t> – </a:t>
            </a:r>
            <a:r>
              <a:rPr lang="ru-RU" sz="2800" dirty="0"/>
              <a:t>набор конкретных изменений, может содержать различные тэги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b="1" dirty="0"/>
              <a:t>Changeset children</a:t>
            </a:r>
            <a:r>
              <a:rPr lang="en-US" sz="2800" dirty="0"/>
              <a:t> –</a:t>
            </a:r>
            <a:r>
              <a:rPr lang="ru-RU" sz="2800" dirty="0"/>
              <a:t> тэг из </a:t>
            </a:r>
            <a:r>
              <a:rPr lang="en-US" sz="2800" dirty="0"/>
              <a:t>Changeset, </a:t>
            </a:r>
            <a:r>
              <a:rPr lang="ru-RU" sz="2800" dirty="0"/>
              <a:t>описывающий единичное изменение. Может представлять собой как конкретную операцию (</a:t>
            </a:r>
            <a:r>
              <a:rPr lang="en-US" sz="2800" dirty="0" err="1"/>
              <a:t>createTable</a:t>
            </a:r>
            <a:r>
              <a:rPr lang="en-US" sz="2800" dirty="0"/>
              <a:t> </a:t>
            </a:r>
            <a:r>
              <a:rPr lang="ru-RU" sz="2800" dirty="0"/>
              <a:t>и т.д.</a:t>
            </a:r>
            <a:r>
              <a:rPr lang="en-US" sz="2800" dirty="0"/>
              <a:t>), </a:t>
            </a:r>
            <a:r>
              <a:rPr lang="ru-RU" sz="2800" dirty="0"/>
              <a:t>так и произвольный </a:t>
            </a:r>
            <a:r>
              <a:rPr lang="en-US" sz="2800" dirty="0" err="1"/>
              <a:t>sqlFile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b="1" dirty="0"/>
              <a:t>Отслеживающие таблицы </a:t>
            </a:r>
            <a:r>
              <a:rPr lang="en-US" sz="2800" b="1" dirty="0"/>
              <a:t>(tracking tables)</a:t>
            </a:r>
            <a:r>
              <a:rPr lang="en-US" sz="2800" dirty="0"/>
              <a:t> – </a:t>
            </a:r>
            <a:r>
              <a:rPr lang="ru-RU" sz="2800" dirty="0"/>
              <a:t>таблицы с историей уже примененных в БД изменений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b="1" dirty="0"/>
              <a:t>Чек-сумма</a:t>
            </a:r>
            <a:r>
              <a:rPr lang="ru-RU" sz="2800" dirty="0"/>
              <a:t> – хэш на основе </a:t>
            </a:r>
            <a:r>
              <a:rPr lang="en-US" sz="2800" dirty="0"/>
              <a:t>Changeset, </a:t>
            </a:r>
            <a:r>
              <a:rPr lang="ru-RU" sz="2800" dirty="0"/>
              <a:t>сохраняемый в отслеживающую таблицу. Если чек-сумма при следующем запуске не совпадет с сохраненной – свалимся с ошибкой валидации.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Чтобы прогнать измененный </a:t>
            </a:r>
            <a:r>
              <a:rPr lang="en-US" sz="2800" dirty="0"/>
              <a:t>Changeset – </a:t>
            </a:r>
            <a:r>
              <a:rPr lang="ru-RU" sz="2800" dirty="0"/>
              <a:t>используй </a:t>
            </a:r>
            <a:r>
              <a:rPr lang="en-US" sz="2800" b="1" dirty="0" err="1"/>
              <a:t>runOnChange</a:t>
            </a:r>
            <a:r>
              <a:rPr lang="ru-RU" sz="2800" dirty="0"/>
              <a:t> </a:t>
            </a:r>
            <a:endParaRPr lang="en-US" sz="28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B5A781-CBC6-4689-A833-6CE4DEC62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682" y="8950432"/>
            <a:ext cx="8594567" cy="31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56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546100" y="557226"/>
            <a:ext cx="10049400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Описание изменений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6</a:t>
            </a:fld>
            <a:endParaRPr lang="ru-RU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98EB76-FBBD-4279-8C6F-26DCED83274E}"/>
              </a:ext>
            </a:extLst>
          </p:cNvPr>
          <p:cNvSpPr txBox="1"/>
          <p:nvPr/>
        </p:nvSpPr>
        <p:spPr>
          <a:xfrm>
            <a:off x="1292842" y="1448845"/>
            <a:ext cx="3325458" cy="1059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master changelog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4D69B3F-DD5B-4629-8774-1B7430BD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841" y="2591986"/>
            <a:ext cx="9899650" cy="224676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databaseChangeLog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="http://www.liquibase.org/xml/ns/dbchangelog"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xmlns: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xsi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="http://www.w3.org/2001/XMLSchema-instance"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xsi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:schemaLocation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="http://www.liquibase.org/xml/ns/dbchangelog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              http://www.liquibase.org/xml/ns/dbchangelog/dbchangelog-4.21.xsd"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include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file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changelog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-</a:t>
            </a:r>
            <a:r>
              <a:rPr kumimoji="0" lang="en-US" altLang="ru-RU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sql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.xml"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relativeToChangelogFile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true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databaseChangeLog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A4654B-B04B-42D5-A8B2-475C8B125C5C}"/>
              </a:ext>
            </a:extLst>
          </p:cNvPr>
          <p:cNvSpPr txBox="1"/>
          <p:nvPr/>
        </p:nvSpPr>
        <p:spPr>
          <a:xfrm>
            <a:off x="1292841" y="4569038"/>
            <a:ext cx="3325458" cy="1059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changelog-sql.xml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BCC6236-C662-4887-97A3-41FF63D89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841" y="5749013"/>
            <a:ext cx="9259747" cy="286232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databaseChangeLog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="http://www.liquibase.org/xml/ns/dbchangelog"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xmlns: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xsi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="http://www.w3.org/2001/XMLSchema-instance"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xsi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:schemaLocation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="http://www.liquibase.org/xml/ns/dbchangelog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              http://www.liquibase.org/xml/ns/dbchangelog/dbchangelog-4.21.xsd"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changeSet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id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init_tables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author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some_user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	…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changeSet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databaseChangeLog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7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546100" y="557226"/>
            <a:ext cx="10049400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Описание изменений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7</a:t>
            </a:fld>
            <a:endParaRPr lang="ru-RU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C62276-3A07-4FE9-BBA4-B7B88D7B4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013" y="3849524"/>
            <a:ext cx="8368487" cy="618630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changeSet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init_tables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author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some_user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createTable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tableName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student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column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type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bigint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constraints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nullable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false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&lt;/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column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column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name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type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varchar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(255)"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constraints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nullable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false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&lt;/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column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column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address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type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text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constraints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nullable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false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&lt;/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column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column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department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type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varchar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(63)"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constraints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nullable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false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&lt;/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column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createTable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insert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tableName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student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column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1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column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column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name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Ivan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column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column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address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Kolomenskaya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, 1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column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column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department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Maths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column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insert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changeSet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AD90D7-A7B5-4DF8-94FA-1470F873A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5500" y="3849524"/>
            <a:ext cx="7234177" cy="92333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changeSet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init_tables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author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some_user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sqlFile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path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sql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init_tables.sql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relativeToChangelogFile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true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changeSet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98EB76-FBBD-4279-8C6F-26DCED83274E}"/>
              </a:ext>
            </a:extLst>
          </p:cNvPr>
          <p:cNvSpPr txBox="1"/>
          <p:nvPr/>
        </p:nvSpPr>
        <p:spPr>
          <a:xfrm>
            <a:off x="2423783" y="2473414"/>
            <a:ext cx="3502455" cy="110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XML changeset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86E713-E26A-4071-9A4D-3977F8F40E68}"/>
              </a:ext>
            </a:extLst>
          </p:cNvPr>
          <p:cNvSpPr txBox="1"/>
          <p:nvPr/>
        </p:nvSpPr>
        <p:spPr>
          <a:xfrm>
            <a:off x="10595500" y="2469358"/>
            <a:ext cx="3502455" cy="110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SQL changeset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A3DD05F-0CD8-413A-AA6A-539D40420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5500" y="5641028"/>
            <a:ext cx="6470248" cy="286232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CREATE TABLE IF NOT EXISTS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(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 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bigint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NOT NULL,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255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)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NOT NULL,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address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text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NOT NULL,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department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varchar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63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) 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NOT NULL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)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 INTO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student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address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department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)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VALUES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Ivan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Kolomenskaya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, 1'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Maths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)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9FF39E7-29F1-407C-8951-7C544BB08D05}"/>
              </a:ext>
            </a:extLst>
          </p:cNvPr>
          <p:cNvSpPr/>
          <p:nvPr/>
        </p:nvSpPr>
        <p:spPr>
          <a:xfrm>
            <a:off x="10630780" y="5218575"/>
            <a:ext cx="18517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/>
              <a:t>init_tables.sql</a:t>
            </a:r>
            <a:endParaRPr lang="ru-RU" sz="2000" b="1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5EADE11-F3D9-42FD-B865-272EAA3A5FBD}"/>
              </a:ext>
            </a:extLst>
          </p:cNvPr>
          <p:cNvSpPr/>
          <p:nvPr/>
        </p:nvSpPr>
        <p:spPr>
          <a:xfrm>
            <a:off x="10460581" y="9371524"/>
            <a:ext cx="72747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Практичнее вести изменения в </a:t>
            </a:r>
            <a:r>
              <a:rPr lang="en-US" sz="2000" dirty="0"/>
              <a:t>SQL-</a:t>
            </a:r>
            <a:r>
              <a:rPr lang="ru-RU" sz="2000" dirty="0"/>
              <a:t>скриптах</a:t>
            </a:r>
          </a:p>
          <a:p>
            <a:r>
              <a:rPr lang="ru-RU" sz="2000" dirty="0"/>
              <a:t>и декларировать порядок их выполнения в файлах </a:t>
            </a:r>
            <a:r>
              <a:rPr lang="en-US" sz="2000" dirty="0"/>
              <a:t>XML/JSON/</a:t>
            </a:r>
            <a:r>
              <a:rPr lang="en-US" sz="2000" dirty="0" err="1"/>
              <a:t>yaml</a:t>
            </a:r>
            <a:endParaRPr lang="ru-RU" sz="200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9FFF95F-FCFB-4250-B79F-5297DF4F6334}"/>
              </a:ext>
            </a:extLst>
          </p:cNvPr>
          <p:cNvSpPr/>
          <p:nvPr/>
        </p:nvSpPr>
        <p:spPr>
          <a:xfrm>
            <a:off x="800425" y="1971202"/>
            <a:ext cx="30572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hlinkClick r:id="rId3"/>
              </a:rPr>
              <a:t>Почитать про форматы тут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15046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546100" y="557226"/>
            <a:ext cx="11375824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Как применить в проекте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8</a:t>
            </a:fld>
            <a:endParaRPr lang="ru-RU" sz="16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E015672-DE8D-45B0-9972-3FA3BCC4D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057" y="2492516"/>
            <a:ext cx="4469755" cy="1631216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dependency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&lt;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org.liquibase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&lt;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liquibase-core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&lt;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version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4.25.1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version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dependency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B22D574-C8E0-41AD-9B34-11657849525F}"/>
              </a:ext>
            </a:extLst>
          </p:cNvPr>
          <p:cNvSpPr/>
          <p:nvPr/>
        </p:nvSpPr>
        <p:spPr>
          <a:xfrm>
            <a:off x="4271057" y="1931557"/>
            <a:ext cx="119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pom.xml</a:t>
            </a:r>
            <a:endParaRPr lang="ru-RU" sz="2000" b="1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DEF2567-8C86-429F-A183-2A0B63242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057" y="5268542"/>
            <a:ext cx="3970116" cy="101566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spring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: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liquibase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: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change-log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: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liquibase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/master.xml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F5DCA59-9541-408E-976E-86DFD69F3330}"/>
              </a:ext>
            </a:extLst>
          </p:cNvPr>
          <p:cNvSpPr/>
          <p:nvPr/>
        </p:nvSpPr>
        <p:spPr>
          <a:xfrm>
            <a:off x="4271056" y="4614396"/>
            <a:ext cx="2951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application.yml</a:t>
            </a:r>
            <a:endParaRPr lang="ru-RU" sz="20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B98A6A-BB0C-42CD-872E-5086583B9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190" y="2075777"/>
            <a:ext cx="4224762" cy="4206150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5E2D3AF-1400-4604-8F35-2C56DD65A8DB}"/>
              </a:ext>
            </a:extLst>
          </p:cNvPr>
          <p:cNvSpPr/>
          <p:nvPr/>
        </p:nvSpPr>
        <p:spPr>
          <a:xfrm>
            <a:off x="752354" y="7097156"/>
            <a:ext cx="111956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Скрипты будут выполнены на базе при старте приложения.</a:t>
            </a:r>
          </a:p>
          <a:p>
            <a:endParaRPr lang="ru-RU" sz="2400" dirty="0"/>
          </a:p>
          <a:p>
            <a:r>
              <a:rPr lang="ru-RU" sz="2400" dirty="0"/>
              <a:t>Однако, на практике шаг </a:t>
            </a:r>
            <a:r>
              <a:rPr lang="ru-RU" sz="2400" dirty="0" err="1"/>
              <a:t>версионирования</a:t>
            </a:r>
            <a:r>
              <a:rPr lang="ru-RU" sz="2400" dirty="0"/>
              <a:t> БД лучше отделять от запуска 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1813310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546100" y="557226"/>
            <a:ext cx="17058994" cy="124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en-US" sz="7200" b="1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Liquibase </a:t>
            </a:r>
            <a:r>
              <a:rPr lang="ru-RU" sz="7200" b="1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 </a:t>
            </a: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docker-compose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9</a:t>
            </a:fld>
            <a:endParaRPr lang="ru-RU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46D3D2-0A28-4EAE-A751-432794D53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848" y="1892822"/>
            <a:ext cx="10802957" cy="871007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version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"3.8"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services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postgres:latest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ports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  -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"5432:5432"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container_name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db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restart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: always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environment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  - POSTGRES_USER=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postgres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  - POSTGRES_PASSWORD=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postgres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  - POSTGRES_DB=students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migration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liquibase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/liquibase:4.25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container_name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liquibase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depends_on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  -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db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command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  - --changelog-file=master.xml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  - --driver=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org.postgresql.Driver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  - --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url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jdbc:postgresql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://db:5432/students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  - --username=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postgres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  - --password=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postgres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  - update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volumes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  <a:t>      - C:/Users/npatyukov/Seminars/db-students/src/main/resources/liquibase/:/liquibase/changelog/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DCBDA"/>
                </a:solidFill>
                <a:effectLst/>
                <a:latin typeface="JetBrains Mono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2541902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Пользовательские 5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41821</TotalTime>
  <Words>2721</Words>
  <Application>Microsoft Macintosh PowerPoint</Application>
  <PresentationFormat>Произвольный</PresentationFormat>
  <Paragraphs>264</Paragraphs>
  <Slides>39</Slides>
  <Notes>39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39</vt:i4>
      </vt:variant>
    </vt:vector>
  </HeadingPairs>
  <TitlesOfParts>
    <vt:vector size="48" baseType="lpstr">
      <vt:lpstr>TINKOFFSANS-MEDIUM</vt:lpstr>
      <vt:lpstr>Wingdings</vt:lpstr>
      <vt:lpstr>Courier New</vt:lpstr>
      <vt:lpstr>Verdana</vt:lpstr>
      <vt:lpstr>JetBrains Mono</vt:lpstr>
      <vt:lpstr>Arial</vt:lpstr>
      <vt:lpstr>Tinkoff Sans</vt:lpstr>
      <vt:lpstr>Тема Office</vt:lpstr>
      <vt:lpstr>1_Тема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Ivan Nikolaev</cp:lastModifiedBy>
  <cp:revision>717</cp:revision>
  <dcterms:modified xsi:type="dcterms:W3CDTF">2024-02-27T11:31:20Z</dcterms:modified>
</cp:coreProperties>
</file>